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3"/>
  </p:notesMasterIdLst>
  <p:sldIdLst>
    <p:sldId id="256" r:id="rId2"/>
    <p:sldId id="259" r:id="rId3"/>
    <p:sldId id="266" r:id="rId4"/>
    <p:sldId id="293" r:id="rId5"/>
    <p:sldId id="292" r:id="rId6"/>
    <p:sldId id="294" r:id="rId7"/>
    <p:sldId id="295" r:id="rId8"/>
    <p:sldId id="296" r:id="rId9"/>
    <p:sldId id="280" r:id="rId10"/>
    <p:sldId id="298" r:id="rId11"/>
    <p:sldId id="299" r:id="rId12"/>
    <p:sldId id="301" r:id="rId13"/>
    <p:sldId id="302" r:id="rId14"/>
    <p:sldId id="303" r:id="rId15"/>
    <p:sldId id="304" r:id="rId16"/>
    <p:sldId id="306" r:id="rId17"/>
    <p:sldId id="305" r:id="rId18"/>
    <p:sldId id="310" r:id="rId19"/>
    <p:sldId id="307" r:id="rId20"/>
    <p:sldId id="313" r:id="rId21"/>
    <p:sldId id="312"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F90820-5587-4637-A091-159B133CFED9}">
  <a:tblStyle styleId="{E0F90820-5587-4637-A091-159B133CFE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03eae6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403eae6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05c2b14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405c2b14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405c2b14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405c2b14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3.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5.png" /><Relationship Id="rId5" Type="http://schemas.openxmlformats.org/officeDocument/2006/relationships/image" Target="../media/image9.png" /><Relationship Id="rId4" Type="http://schemas.openxmlformats.org/officeDocument/2006/relationships/image" Target="../media/image8.png" /></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11.png" /><Relationship Id="rId5" Type="http://schemas.openxmlformats.org/officeDocument/2006/relationships/image" Target="../media/image8.png" /><Relationship Id="rId4" Type="http://schemas.openxmlformats.org/officeDocument/2006/relationships/image" Target="../media/image10.png" /></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11.png" /><Relationship Id="rId5" Type="http://schemas.openxmlformats.org/officeDocument/2006/relationships/image" Target="../media/image8.png" /><Relationship Id="rId4" Type="http://schemas.openxmlformats.org/officeDocument/2006/relationships/image" Target="../media/image10.png"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jpeg" /><Relationship Id="rId1" Type="http://schemas.openxmlformats.org/officeDocument/2006/relationships/slideMaster" Target="../slideMasters/slideMaster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572000" y="508275"/>
            <a:ext cx="3858900" cy="3254400"/>
          </a:xfrm>
          <a:prstGeom prst="rect">
            <a:avLst/>
          </a:prstGeom>
        </p:spPr>
        <p:txBody>
          <a:bodyPr spcFirstLastPara="1" wrap="square" lIns="91425" tIns="91425" rIns="91425" bIns="91425" anchor="ctr" anchorCtr="0">
            <a:noAutofit/>
          </a:bodyPr>
          <a:lstStyle>
            <a:lvl1pPr lvl="0" algn="l">
              <a:spcBef>
                <a:spcPts val="0"/>
              </a:spcBef>
              <a:spcAft>
                <a:spcPts val="0"/>
              </a:spcAft>
              <a:buSzPts val="57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4128300"/>
            <a:ext cx="38589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29562" t="12515" b="2630"/>
          <a:stretch/>
        </p:blipFill>
        <p:spPr>
          <a:xfrm>
            <a:off x="0" y="0"/>
            <a:ext cx="437475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45" name="Google Shape;45;p6"/>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46" name="Google Shape;46;p6"/>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47" name="Google Shape;47;p6"/>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48" name="Google Shape;48;p6"/>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mt="28000"/>
          </a:blip>
          <a:stretch>
            <a:fillRect/>
          </a:stretch>
        </p:blipFill>
        <p:spPr>
          <a:xfrm>
            <a:off x="0" y="0"/>
            <a:ext cx="9144000" cy="5143500"/>
          </a:xfrm>
          <a:prstGeom prst="rect">
            <a:avLst/>
          </a:prstGeom>
          <a:noFill/>
          <a:ln>
            <a:noFill/>
          </a:ln>
        </p:spPr>
      </p:pic>
      <p:sp>
        <p:nvSpPr>
          <p:cNvPr id="72" name="Google Shape;72;p9"/>
          <p:cNvSpPr txBox="1">
            <a:spLocks noGrp="1"/>
          </p:cNvSpPr>
          <p:nvPr>
            <p:ph type="title"/>
          </p:nvPr>
        </p:nvSpPr>
        <p:spPr>
          <a:xfrm>
            <a:off x="1954050" y="1634400"/>
            <a:ext cx="5235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1954050" y="2476200"/>
            <a:ext cx="5235900" cy="103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4" name="Google Shape;74;p9"/>
          <p:cNvPicPr preferRelativeResize="0"/>
          <p:nvPr/>
        </p:nvPicPr>
        <p:blipFill rotWithShape="1">
          <a:blip r:embed="rId3">
            <a:alphaModFix/>
          </a:blip>
          <a:srcRect l="55962" t="-5650" r="-5073" b="5649"/>
          <a:stretch/>
        </p:blipFill>
        <p:spPr>
          <a:xfrm>
            <a:off x="-191149" y="3016750"/>
            <a:ext cx="2530698" cy="2303449"/>
          </a:xfrm>
          <a:prstGeom prst="rect">
            <a:avLst/>
          </a:prstGeom>
          <a:noFill/>
          <a:ln>
            <a:noFill/>
          </a:ln>
        </p:spPr>
      </p:pic>
      <p:pic>
        <p:nvPicPr>
          <p:cNvPr id="75" name="Google Shape;75;p9"/>
          <p:cNvPicPr preferRelativeResize="0"/>
          <p:nvPr/>
        </p:nvPicPr>
        <p:blipFill rotWithShape="1">
          <a:blip r:embed="rId4">
            <a:alphaModFix/>
          </a:blip>
          <a:srcRect t="29" b="19"/>
          <a:stretch/>
        </p:blipFill>
        <p:spPr>
          <a:xfrm>
            <a:off x="6348809" y="-1264850"/>
            <a:ext cx="4747685" cy="2899250"/>
          </a:xfrm>
          <a:prstGeom prst="rect">
            <a:avLst/>
          </a:prstGeom>
          <a:noFill/>
          <a:ln>
            <a:noFill/>
          </a:ln>
        </p:spPr>
      </p:pic>
      <p:pic>
        <p:nvPicPr>
          <p:cNvPr id="76" name="Google Shape;76;p9"/>
          <p:cNvPicPr preferRelativeResize="0"/>
          <p:nvPr/>
        </p:nvPicPr>
        <p:blipFill>
          <a:blip r:embed="rId5">
            <a:alphaModFix/>
          </a:blip>
          <a:stretch>
            <a:fillRect/>
          </a:stretch>
        </p:blipFill>
        <p:spPr>
          <a:xfrm rot="1410600">
            <a:off x="389930" y="339494"/>
            <a:ext cx="1143990" cy="1630432"/>
          </a:xfrm>
          <a:prstGeom prst="rect">
            <a:avLst/>
          </a:prstGeom>
          <a:noFill/>
          <a:ln>
            <a:noFill/>
          </a:ln>
        </p:spPr>
      </p:pic>
      <p:pic>
        <p:nvPicPr>
          <p:cNvPr id="77" name="Google Shape;77;p9"/>
          <p:cNvPicPr preferRelativeResize="0"/>
          <p:nvPr/>
        </p:nvPicPr>
        <p:blipFill>
          <a:blip r:embed="rId6">
            <a:alphaModFix/>
          </a:blip>
          <a:stretch>
            <a:fillRect/>
          </a:stretch>
        </p:blipFill>
        <p:spPr>
          <a:xfrm rot="709320">
            <a:off x="7285083" y="3452555"/>
            <a:ext cx="1396585" cy="1273745"/>
          </a:xfrm>
          <a:prstGeom prst="rect">
            <a:avLst/>
          </a:prstGeom>
          <a:noFill/>
          <a:ln>
            <a:noFill/>
          </a:ln>
        </p:spPr>
      </p:pic>
      <p:pic>
        <p:nvPicPr>
          <p:cNvPr id="78" name="Google Shape;78;p9"/>
          <p:cNvPicPr preferRelativeResize="0"/>
          <p:nvPr/>
        </p:nvPicPr>
        <p:blipFill>
          <a:blip r:embed="rId7">
            <a:alphaModFix/>
          </a:blip>
          <a:stretch>
            <a:fillRect/>
          </a:stretch>
        </p:blipFill>
        <p:spPr>
          <a:xfrm>
            <a:off x="659569" y="2597225"/>
            <a:ext cx="342421" cy="312302"/>
          </a:xfrm>
          <a:prstGeom prst="rect">
            <a:avLst/>
          </a:prstGeom>
          <a:noFill/>
          <a:ln>
            <a:noFill/>
          </a:ln>
        </p:spPr>
      </p:pic>
      <p:pic>
        <p:nvPicPr>
          <p:cNvPr id="79" name="Google Shape;79;p9"/>
          <p:cNvPicPr preferRelativeResize="0"/>
          <p:nvPr/>
        </p:nvPicPr>
        <p:blipFill rotWithShape="1">
          <a:blip r:embed="rId8">
            <a:alphaModFix/>
          </a:blip>
          <a:srcRect l="18505" r="23864"/>
          <a:stretch/>
        </p:blipFill>
        <p:spPr>
          <a:xfrm rot="933737">
            <a:off x="8317110" y="2213144"/>
            <a:ext cx="227587" cy="3601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7"/>
        <p:cNvGrpSpPr/>
        <p:nvPr/>
      </p:nvGrpSpPr>
      <p:grpSpPr>
        <a:xfrm>
          <a:off x="0" y="0"/>
          <a:ext cx="0" cy="0"/>
          <a:chOff x="0" y="0"/>
          <a:chExt cx="0" cy="0"/>
        </a:xfrm>
      </p:grpSpPr>
      <p:pic>
        <p:nvPicPr>
          <p:cNvPr id="158" name="Google Shape;158;p18"/>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159" name="Google Shape;159;p18"/>
          <p:cNvPicPr preferRelativeResize="0"/>
          <p:nvPr/>
        </p:nvPicPr>
        <p:blipFill rotWithShape="1">
          <a:blip r:embed="rId3">
            <a:alphaModFix/>
          </a:blip>
          <a:srcRect t="29" b="19"/>
          <a:stretch/>
        </p:blipFill>
        <p:spPr>
          <a:xfrm rot="-4329197" flipH="1">
            <a:off x="6170359" y="1793650"/>
            <a:ext cx="4747684" cy="2899250"/>
          </a:xfrm>
          <a:prstGeom prst="rect">
            <a:avLst/>
          </a:prstGeom>
          <a:noFill/>
          <a:ln>
            <a:noFill/>
          </a:ln>
        </p:spPr>
      </p:pic>
      <p:pic>
        <p:nvPicPr>
          <p:cNvPr id="160" name="Google Shape;160;p18"/>
          <p:cNvPicPr preferRelativeResize="0"/>
          <p:nvPr/>
        </p:nvPicPr>
        <p:blipFill rotWithShape="1">
          <a:blip r:embed="rId3">
            <a:alphaModFix/>
          </a:blip>
          <a:srcRect l="61328" t="31" b="20910"/>
          <a:stretch/>
        </p:blipFill>
        <p:spPr>
          <a:xfrm rot="5251795" flipH="1">
            <a:off x="-424324" y="-79244"/>
            <a:ext cx="2027719" cy="2532590"/>
          </a:xfrm>
          <a:prstGeom prst="rect">
            <a:avLst/>
          </a:prstGeom>
          <a:noFill/>
          <a:ln>
            <a:noFill/>
          </a:ln>
        </p:spPr>
      </p:pic>
      <p:pic>
        <p:nvPicPr>
          <p:cNvPr id="161" name="Google Shape;161;p18"/>
          <p:cNvPicPr preferRelativeResize="0"/>
          <p:nvPr/>
        </p:nvPicPr>
        <p:blipFill>
          <a:blip r:embed="rId4">
            <a:alphaModFix/>
          </a:blip>
          <a:stretch>
            <a:fillRect/>
          </a:stretch>
        </p:blipFill>
        <p:spPr>
          <a:xfrm rot="1849394">
            <a:off x="-429208" y="2796581"/>
            <a:ext cx="1403441" cy="2000193"/>
          </a:xfrm>
          <a:prstGeom prst="rect">
            <a:avLst/>
          </a:prstGeom>
          <a:noFill/>
          <a:ln>
            <a:noFill/>
          </a:ln>
        </p:spPr>
      </p:pic>
      <p:pic>
        <p:nvPicPr>
          <p:cNvPr id="162" name="Google Shape;162;p18"/>
          <p:cNvPicPr preferRelativeResize="0"/>
          <p:nvPr/>
        </p:nvPicPr>
        <p:blipFill>
          <a:blip r:embed="rId5">
            <a:alphaModFix/>
          </a:blip>
          <a:stretch>
            <a:fillRect/>
          </a:stretch>
        </p:blipFill>
        <p:spPr>
          <a:xfrm rot="7915511">
            <a:off x="7929138" y="-33465"/>
            <a:ext cx="1436548" cy="1310184"/>
          </a:xfrm>
          <a:prstGeom prst="rect">
            <a:avLst/>
          </a:prstGeom>
          <a:noFill/>
          <a:ln>
            <a:noFill/>
          </a:ln>
        </p:spPr>
      </p:pic>
      <p:pic>
        <p:nvPicPr>
          <p:cNvPr id="163" name="Google Shape;163;p18"/>
          <p:cNvPicPr preferRelativeResize="0"/>
          <p:nvPr/>
        </p:nvPicPr>
        <p:blipFill>
          <a:blip r:embed="rId6">
            <a:alphaModFix/>
          </a:blip>
          <a:stretch>
            <a:fillRect/>
          </a:stretch>
        </p:blipFill>
        <p:spPr>
          <a:xfrm>
            <a:off x="8238902" y="3205365"/>
            <a:ext cx="441499" cy="402660"/>
          </a:xfrm>
          <a:prstGeom prst="rect">
            <a:avLst/>
          </a:prstGeom>
          <a:noFill/>
          <a:ln>
            <a:noFill/>
          </a:ln>
        </p:spPr>
      </p:pic>
      <p:pic>
        <p:nvPicPr>
          <p:cNvPr id="164" name="Google Shape;164;p18"/>
          <p:cNvPicPr preferRelativeResize="0"/>
          <p:nvPr/>
        </p:nvPicPr>
        <p:blipFill rotWithShape="1">
          <a:blip r:embed="rId7">
            <a:alphaModFix/>
          </a:blip>
          <a:srcRect l="18505" r="23864"/>
          <a:stretch/>
        </p:blipFill>
        <p:spPr>
          <a:xfrm rot="-1318548">
            <a:off x="500946" y="1096266"/>
            <a:ext cx="290560" cy="459796"/>
          </a:xfrm>
          <a:prstGeom prst="rect">
            <a:avLst/>
          </a:prstGeom>
          <a:noFill/>
          <a:ln>
            <a:noFill/>
          </a:ln>
        </p:spPr>
      </p:pic>
      <p:sp>
        <p:nvSpPr>
          <p:cNvPr id="165" name="Google Shape;165;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18"/>
          <p:cNvSpPr txBox="1">
            <a:spLocks noGrp="1"/>
          </p:cNvSpPr>
          <p:nvPr>
            <p:ph type="title" idx="2"/>
          </p:nvPr>
        </p:nvSpPr>
        <p:spPr>
          <a:xfrm>
            <a:off x="1761888"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8"/>
          <p:cNvSpPr txBox="1">
            <a:spLocks noGrp="1"/>
          </p:cNvSpPr>
          <p:nvPr>
            <p:ph type="subTitle" idx="1"/>
          </p:nvPr>
        </p:nvSpPr>
        <p:spPr>
          <a:xfrm>
            <a:off x="176188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8"/>
          <p:cNvSpPr txBox="1">
            <a:spLocks noGrp="1"/>
          </p:cNvSpPr>
          <p:nvPr>
            <p:ph type="title" idx="3"/>
          </p:nvPr>
        </p:nvSpPr>
        <p:spPr>
          <a:xfrm>
            <a:off x="5000402" y="2800450"/>
            <a:ext cx="2381700" cy="41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8"/>
          <p:cNvSpPr txBox="1">
            <a:spLocks noGrp="1"/>
          </p:cNvSpPr>
          <p:nvPr>
            <p:ph type="subTitle" idx="4"/>
          </p:nvPr>
        </p:nvSpPr>
        <p:spPr>
          <a:xfrm>
            <a:off x="5000408" y="3212350"/>
            <a:ext cx="2381700" cy="95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pic>
        <p:nvPicPr>
          <p:cNvPr id="212" name="Google Shape;212;p22"/>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213" name="Google Shape;213;p22"/>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214" name="Google Shape;214;p22"/>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215" name="Google Shape;215;p22"/>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216" name="Google Shape;216;p22"/>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217" name="Google Shape;217;p22"/>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218" name="Google Shape;218;p22"/>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
        <p:nvSpPr>
          <p:cNvPr id="219" name="Google Shape;21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2"/>
          <p:cNvSpPr txBox="1">
            <a:spLocks noGrp="1"/>
          </p:cNvSpPr>
          <p:nvPr>
            <p:ph type="title" idx="2"/>
          </p:nvPr>
        </p:nvSpPr>
        <p:spPr>
          <a:xfrm>
            <a:off x="907075" y="17928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2"/>
          <p:cNvSpPr txBox="1">
            <a:spLocks noGrp="1"/>
          </p:cNvSpPr>
          <p:nvPr>
            <p:ph type="subTitle" idx="1"/>
          </p:nvPr>
        </p:nvSpPr>
        <p:spPr>
          <a:xfrm>
            <a:off x="907075" y="22047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2"/>
          <p:cNvSpPr txBox="1">
            <a:spLocks noGrp="1"/>
          </p:cNvSpPr>
          <p:nvPr>
            <p:ph type="title" idx="3"/>
          </p:nvPr>
        </p:nvSpPr>
        <p:spPr>
          <a:xfrm>
            <a:off x="5973703" y="17928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2"/>
          <p:cNvSpPr txBox="1">
            <a:spLocks noGrp="1"/>
          </p:cNvSpPr>
          <p:nvPr>
            <p:ph type="subTitle" idx="4"/>
          </p:nvPr>
        </p:nvSpPr>
        <p:spPr>
          <a:xfrm>
            <a:off x="5973701" y="22047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2"/>
          <p:cNvSpPr txBox="1">
            <a:spLocks noGrp="1"/>
          </p:cNvSpPr>
          <p:nvPr>
            <p:ph type="title" idx="5"/>
          </p:nvPr>
        </p:nvSpPr>
        <p:spPr>
          <a:xfrm>
            <a:off x="907075" y="3226275"/>
            <a:ext cx="2263200" cy="41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2"/>
          <p:cNvSpPr txBox="1">
            <a:spLocks noGrp="1"/>
          </p:cNvSpPr>
          <p:nvPr>
            <p:ph type="subTitle" idx="6"/>
          </p:nvPr>
        </p:nvSpPr>
        <p:spPr>
          <a:xfrm>
            <a:off x="907075" y="3638175"/>
            <a:ext cx="2263200" cy="5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22"/>
          <p:cNvSpPr txBox="1">
            <a:spLocks noGrp="1"/>
          </p:cNvSpPr>
          <p:nvPr>
            <p:ph type="title" idx="7"/>
          </p:nvPr>
        </p:nvSpPr>
        <p:spPr>
          <a:xfrm>
            <a:off x="5973703" y="3226275"/>
            <a:ext cx="2263200" cy="411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2"/>
          <p:cNvSpPr txBox="1">
            <a:spLocks noGrp="1"/>
          </p:cNvSpPr>
          <p:nvPr>
            <p:ph type="subTitle" idx="8"/>
          </p:nvPr>
        </p:nvSpPr>
        <p:spPr>
          <a:xfrm>
            <a:off x="5973700" y="3638175"/>
            <a:ext cx="2263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5"/>
        <p:cNvGrpSpPr/>
        <p:nvPr/>
      </p:nvGrpSpPr>
      <p:grpSpPr>
        <a:xfrm>
          <a:off x="0" y="0"/>
          <a:ext cx="0" cy="0"/>
          <a:chOff x="0" y="0"/>
          <a:chExt cx="0" cy="0"/>
        </a:xfrm>
      </p:grpSpPr>
      <p:pic>
        <p:nvPicPr>
          <p:cNvPr id="306" name="Google Shape;306;p29"/>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07" name="Google Shape;307;p29"/>
          <p:cNvPicPr preferRelativeResize="0"/>
          <p:nvPr/>
        </p:nvPicPr>
        <p:blipFill rotWithShape="1">
          <a:blip r:embed="rId3">
            <a:alphaModFix/>
          </a:blip>
          <a:srcRect/>
          <a:stretch/>
        </p:blipFill>
        <p:spPr>
          <a:xfrm rot="8961311">
            <a:off x="7941386" y="-1759348"/>
            <a:ext cx="5269979" cy="5143499"/>
          </a:xfrm>
          <a:prstGeom prst="rect">
            <a:avLst/>
          </a:prstGeom>
          <a:noFill/>
          <a:ln>
            <a:noFill/>
          </a:ln>
        </p:spPr>
      </p:pic>
      <p:pic>
        <p:nvPicPr>
          <p:cNvPr id="308" name="Google Shape;308;p29"/>
          <p:cNvPicPr preferRelativeResize="0"/>
          <p:nvPr/>
        </p:nvPicPr>
        <p:blipFill>
          <a:blip r:embed="rId4">
            <a:alphaModFix/>
          </a:blip>
          <a:stretch>
            <a:fillRect/>
          </a:stretch>
        </p:blipFill>
        <p:spPr>
          <a:xfrm>
            <a:off x="-2814893" y="-2032350"/>
            <a:ext cx="3881887" cy="5143500"/>
          </a:xfrm>
          <a:prstGeom prst="rect">
            <a:avLst/>
          </a:prstGeom>
          <a:noFill/>
          <a:ln>
            <a:noFill/>
          </a:ln>
        </p:spPr>
      </p:pic>
      <p:pic>
        <p:nvPicPr>
          <p:cNvPr id="309" name="Google Shape;309;p29"/>
          <p:cNvPicPr preferRelativeResize="0"/>
          <p:nvPr/>
        </p:nvPicPr>
        <p:blipFill>
          <a:blip r:embed="rId5">
            <a:alphaModFix/>
          </a:blip>
          <a:stretch>
            <a:fillRect/>
          </a:stretch>
        </p:blipFill>
        <p:spPr>
          <a:xfrm rot="9238961">
            <a:off x="-325836" y="3484307"/>
            <a:ext cx="946874" cy="1349507"/>
          </a:xfrm>
          <a:prstGeom prst="rect">
            <a:avLst/>
          </a:prstGeom>
          <a:noFill/>
          <a:ln>
            <a:noFill/>
          </a:ln>
        </p:spPr>
      </p:pic>
      <p:pic>
        <p:nvPicPr>
          <p:cNvPr id="310" name="Google Shape;310;p29"/>
          <p:cNvPicPr preferRelativeResize="0"/>
          <p:nvPr/>
        </p:nvPicPr>
        <p:blipFill>
          <a:blip r:embed="rId6">
            <a:alphaModFix/>
          </a:blip>
          <a:stretch>
            <a:fillRect/>
          </a:stretch>
        </p:blipFill>
        <p:spPr>
          <a:xfrm rot="1530004" flipH="1">
            <a:off x="8284792" y="3224927"/>
            <a:ext cx="1484819" cy="1354199"/>
          </a:xfrm>
          <a:prstGeom prst="rect">
            <a:avLst/>
          </a:prstGeom>
          <a:noFill/>
          <a:ln>
            <a:noFill/>
          </a:ln>
        </p:spPr>
      </p:pic>
      <p:pic>
        <p:nvPicPr>
          <p:cNvPr id="311" name="Google Shape;311;p29"/>
          <p:cNvPicPr preferRelativeResize="0"/>
          <p:nvPr/>
        </p:nvPicPr>
        <p:blipFill>
          <a:blip r:embed="rId7">
            <a:alphaModFix/>
          </a:blip>
          <a:stretch>
            <a:fillRect/>
          </a:stretch>
        </p:blipFill>
        <p:spPr>
          <a:xfrm>
            <a:off x="7519894" y="4659675"/>
            <a:ext cx="342421" cy="312302"/>
          </a:xfrm>
          <a:prstGeom prst="rect">
            <a:avLst/>
          </a:prstGeom>
          <a:noFill/>
          <a:ln>
            <a:noFill/>
          </a:ln>
        </p:spPr>
      </p:pic>
      <p:pic>
        <p:nvPicPr>
          <p:cNvPr id="312" name="Google Shape;312;p29"/>
          <p:cNvPicPr preferRelativeResize="0"/>
          <p:nvPr/>
        </p:nvPicPr>
        <p:blipFill rotWithShape="1">
          <a:blip r:embed="rId8">
            <a:alphaModFix/>
          </a:blip>
          <a:srcRect l="18505" r="23864"/>
          <a:stretch/>
        </p:blipFill>
        <p:spPr>
          <a:xfrm rot="-1318549">
            <a:off x="1326072" y="149756"/>
            <a:ext cx="227588" cy="3601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3"/>
        <p:cNvGrpSpPr/>
        <p:nvPr/>
      </p:nvGrpSpPr>
      <p:grpSpPr>
        <a:xfrm>
          <a:off x="0" y="0"/>
          <a:ext cx="0" cy="0"/>
          <a:chOff x="0" y="0"/>
          <a:chExt cx="0" cy="0"/>
        </a:xfrm>
      </p:grpSpPr>
      <p:pic>
        <p:nvPicPr>
          <p:cNvPr id="314" name="Google Shape;314;p30"/>
          <p:cNvPicPr preferRelativeResize="0"/>
          <p:nvPr/>
        </p:nvPicPr>
        <p:blipFill>
          <a:blip r:embed="rId2">
            <a:alphaModFix amt="28000"/>
          </a:blip>
          <a:stretch>
            <a:fillRect/>
          </a:stretch>
        </p:blipFill>
        <p:spPr>
          <a:xfrm>
            <a:off x="0" y="0"/>
            <a:ext cx="9144000" cy="5143500"/>
          </a:xfrm>
          <a:prstGeom prst="rect">
            <a:avLst/>
          </a:prstGeom>
          <a:noFill/>
          <a:ln>
            <a:noFill/>
          </a:ln>
        </p:spPr>
      </p:pic>
      <p:pic>
        <p:nvPicPr>
          <p:cNvPr id="315" name="Google Shape;315;p30"/>
          <p:cNvPicPr preferRelativeResize="0"/>
          <p:nvPr/>
        </p:nvPicPr>
        <p:blipFill rotWithShape="1">
          <a:blip r:embed="rId3">
            <a:alphaModFix/>
          </a:blip>
          <a:srcRect l="75496" t="-5647" r="-5072" b="33152"/>
          <a:stretch/>
        </p:blipFill>
        <p:spPr>
          <a:xfrm rot="5400000">
            <a:off x="-13975" y="-125025"/>
            <a:ext cx="1524075" cy="1669875"/>
          </a:xfrm>
          <a:prstGeom prst="rect">
            <a:avLst/>
          </a:prstGeom>
          <a:noFill/>
          <a:ln>
            <a:noFill/>
          </a:ln>
        </p:spPr>
      </p:pic>
      <p:pic>
        <p:nvPicPr>
          <p:cNvPr id="316" name="Google Shape;316;p30"/>
          <p:cNvPicPr preferRelativeResize="0"/>
          <p:nvPr/>
        </p:nvPicPr>
        <p:blipFill rotWithShape="1">
          <a:blip r:embed="rId4">
            <a:alphaModFix/>
          </a:blip>
          <a:srcRect l="41588" t="38577" b="24976"/>
          <a:stretch/>
        </p:blipFill>
        <p:spPr>
          <a:xfrm rot="-5400000">
            <a:off x="8092237" y="4068513"/>
            <a:ext cx="1479950" cy="913275"/>
          </a:xfrm>
          <a:prstGeom prst="rect">
            <a:avLst/>
          </a:prstGeom>
          <a:noFill/>
          <a:ln>
            <a:noFill/>
          </a:ln>
        </p:spPr>
      </p:pic>
      <p:pic>
        <p:nvPicPr>
          <p:cNvPr id="317" name="Google Shape;317;p30"/>
          <p:cNvPicPr preferRelativeResize="0"/>
          <p:nvPr/>
        </p:nvPicPr>
        <p:blipFill>
          <a:blip r:embed="rId5">
            <a:alphaModFix/>
          </a:blip>
          <a:stretch>
            <a:fillRect/>
          </a:stretch>
        </p:blipFill>
        <p:spPr>
          <a:xfrm rot="1351316">
            <a:off x="8314513" y="303137"/>
            <a:ext cx="518124" cy="472544"/>
          </a:xfrm>
          <a:prstGeom prst="rect">
            <a:avLst/>
          </a:prstGeom>
          <a:noFill/>
          <a:ln>
            <a:noFill/>
          </a:ln>
        </p:spPr>
      </p:pic>
      <p:pic>
        <p:nvPicPr>
          <p:cNvPr id="318" name="Google Shape;318;p30"/>
          <p:cNvPicPr preferRelativeResize="0"/>
          <p:nvPr/>
        </p:nvPicPr>
        <p:blipFill rotWithShape="1">
          <a:blip r:embed="rId6">
            <a:alphaModFix/>
          </a:blip>
          <a:srcRect l="18505" r="23864"/>
          <a:stretch/>
        </p:blipFill>
        <p:spPr>
          <a:xfrm rot="-1687335">
            <a:off x="259097" y="4331630"/>
            <a:ext cx="344363" cy="5449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Space Grotesk"/>
              <a:buNone/>
              <a:defRPr sz="32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1pPr>
            <a:lvl2pPr marL="914400" lvl="1"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160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1600"/>
              </a:spcBef>
              <a:spcAft>
                <a:spcPts val="160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4" r:id="rId5"/>
    <p:sldLayoutId id="2147483668"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9.png"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7" Type="http://schemas.openxmlformats.org/officeDocument/2006/relationships/image" Target="../media/image22.png" /><Relationship Id="rId2" Type="http://schemas.openxmlformats.org/officeDocument/2006/relationships/notesSlide" Target="../notesSlides/notesSlide10.xml" /><Relationship Id="rId1" Type="http://schemas.openxmlformats.org/officeDocument/2006/relationships/slideLayout" Target="../slideLayouts/slideLayout2.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png" /></Relationships>
</file>

<file path=ppt/slides/_rels/slide11.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1.xml"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image" Target="../media/image24.pn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16.xml" /><Relationship Id="rId1" Type="http://schemas.openxmlformats.org/officeDocument/2006/relationships/slideLayout" Target="../slideLayouts/slideLayout2.xml" /><Relationship Id="rId4" Type="http://schemas.openxmlformats.org/officeDocument/2006/relationships/image" Target="../media/image27.jpeg" /></Relationships>
</file>

<file path=ppt/slides/_rels/slide17.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7.xml"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18.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8" Type="http://schemas.openxmlformats.org/officeDocument/2006/relationships/hyperlink" Target="url:-" TargetMode="External"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9.xml"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9.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7" Type="http://schemas.openxmlformats.org/officeDocument/2006/relationships/image" Target="../media/image17.png" /><Relationship Id="rId2" Type="http://schemas.openxmlformats.org/officeDocument/2006/relationships/notesSlide" Target="../notesSlides/notesSlide9.xml" /><Relationship Id="rId1" Type="http://schemas.openxmlformats.org/officeDocument/2006/relationships/slideLayout" Target="../slideLayouts/slideLayout2.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30"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accent1">
                    <a:lumMod val="90000"/>
                  </a:schemeClr>
                </a:solidFill>
              </a:rPr>
              <a:t>ALLEN SOLLY</a:t>
            </a:r>
            <a:endParaRPr sz="4400" b="1">
              <a:solidFill>
                <a:schemeClr val="accent1">
                  <a:lumMod val="90000"/>
                </a:schemeClr>
              </a:solidFill>
            </a:endParaRPr>
          </a:p>
        </p:txBody>
      </p:sp>
      <p:sp>
        <p:nvSpPr>
          <p:cNvPr id="336" name="Google Shape;336;p34"/>
          <p:cNvSpPr txBox="1">
            <a:spLocks noGrp="1"/>
          </p:cNvSpPr>
          <p:nvPr>
            <p:ph type="subTitle" idx="1"/>
          </p:nvPr>
        </p:nvSpPr>
        <p:spPr>
          <a:xfrm>
            <a:off x="4419600" y="1504950"/>
            <a:ext cx="4163700" cy="25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Presented by:-</a:t>
            </a:r>
          </a:p>
          <a:p>
            <a:pPr marL="0" lvl="0" indent="0" algn="l" rtl="0">
              <a:spcBef>
                <a:spcPts val="0"/>
              </a:spcBef>
              <a:spcAft>
                <a:spcPts val="0"/>
              </a:spcAft>
              <a:buNone/>
            </a:pPr>
            <a:endParaRPr lang="en-US" dirty="0"/>
          </a:p>
          <a:p>
            <a:pPr marL="342900" lvl="0" indent="-342900" algn="l" rtl="0">
              <a:spcBef>
                <a:spcPts val="0"/>
              </a:spcBef>
              <a:spcAft>
                <a:spcPts val="0"/>
              </a:spcAft>
              <a:buAutoNum type="arabicParenR"/>
            </a:pPr>
            <a:r>
              <a:rPr lang="en-US" dirty="0"/>
              <a:t>Kolli. Sonia</a:t>
            </a:r>
          </a:p>
          <a:p>
            <a:pPr marL="342900" lvl="0" indent="-342900" algn="l" rtl="0">
              <a:spcBef>
                <a:spcPts val="0"/>
              </a:spcBef>
              <a:spcAft>
                <a:spcPts val="0"/>
              </a:spcAft>
              <a:buAutoNum type="arabicParenR"/>
            </a:pPr>
            <a:r>
              <a:rPr lang="en-US" dirty="0"/>
              <a:t>Kuppili. Pooja</a:t>
            </a:r>
          </a:p>
          <a:p>
            <a:pPr marL="342900" lvl="0" indent="-342900" algn="l" rtl="0">
              <a:spcBef>
                <a:spcPts val="0"/>
              </a:spcBef>
              <a:spcAft>
                <a:spcPts val="0"/>
              </a:spcAft>
              <a:buAutoNum type="arabicParenR"/>
            </a:pPr>
            <a:r>
              <a:rPr lang="en-US" dirty="0"/>
              <a:t>Pagoti. Hemalatha</a:t>
            </a:r>
          </a:p>
          <a:p>
            <a:pPr marL="342900" lvl="0" indent="-342900" algn="l" rtl="0">
              <a:spcBef>
                <a:spcPts val="0"/>
              </a:spcBef>
              <a:spcAft>
                <a:spcPts val="0"/>
              </a:spcAft>
              <a:buAutoNum type="arabicParenR"/>
            </a:pPr>
            <a:r>
              <a:rPr lang="en-US" dirty="0"/>
              <a:t>Dilleswara Goudo</a:t>
            </a:r>
            <a:endParaRPr/>
          </a:p>
        </p:txBody>
      </p:sp>
      <p:pic>
        <p:nvPicPr>
          <p:cNvPr id="1026" name="Picture 2"/>
          <p:cNvPicPr>
            <a:picLocks noChangeAspect="1" noChangeArrowheads="1"/>
          </p:cNvPicPr>
          <p:nvPr/>
        </p:nvPicPr>
        <p:blipFill>
          <a:blip r:embed="rId7"/>
          <a:srcRect/>
          <a:stretch>
            <a:fillRect/>
          </a:stretch>
        </p:blipFill>
        <p:spPr bwMode="auto">
          <a:xfrm>
            <a:off x="7086600" y="1276350"/>
            <a:ext cx="1828800" cy="2057400"/>
          </a:xfrm>
          <a:prstGeom prst="rect">
            <a:avLst/>
          </a:prstGeom>
          <a:noFill/>
          <a:ln w="9525">
            <a:noFill/>
            <a:miter lim="800000"/>
            <a:headEnd/>
            <a:tailEnd/>
          </a:ln>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2050" name="Picture 2"/>
          <p:cNvPicPr>
            <a:picLocks noChangeAspect="1" noChangeArrowheads="1"/>
          </p:cNvPicPr>
          <p:nvPr/>
        </p:nvPicPr>
        <p:blipFill>
          <a:blip r:embed="rId3"/>
          <a:srcRect/>
          <a:stretch>
            <a:fillRect/>
          </a:stretch>
        </p:blipFill>
        <p:spPr bwMode="auto">
          <a:xfrm>
            <a:off x="228600" y="13525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1" name="Picture 3"/>
          <p:cNvPicPr>
            <a:picLocks noChangeAspect="1" noChangeArrowheads="1"/>
          </p:cNvPicPr>
          <p:nvPr/>
        </p:nvPicPr>
        <p:blipFill>
          <a:blip r:embed="rId4"/>
          <a:srcRect/>
          <a:stretch>
            <a:fillRect/>
          </a:stretch>
        </p:blipFill>
        <p:spPr bwMode="auto">
          <a:xfrm>
            <a:off x="1752600" y="1428750"/>
            <a:ext cx="17526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2" name="Picture 4"/>
          <p:cNvPicPr>
            <a:picLocks noChangeAspect="1" noChangeArrowheads="1"/>
          </p:cNvPicPr>
          <p:nvPr/>
        </p:nvPicPr>
        <p:blipFill>
          <a:blip r:embed="rId5"/>
          <a:srcRect/>
          <a:stretch>
            <a:fillRect/>
          </a:stretch>
        </p:blipFill>
        <p:spPr bwMode="auto">
          <a:xfrm>
            <a:off x="3581400" y="1428750"/>
            <a:ext cx="1871133"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3" name="Picture 5"/>
          <p:cNvPicPr>
            <a:picLocks noChangeAspect="1" noChangeArrowheads="1"/>
          </p:cNvPicPr>
          <p:nvPr/>
        </p:nvPicPr>
        <p:blipFill>
          <a:blip r:embed="rId6"/>
          <a:srcRect/>
          <a:stretch>
            <a:fillRect/>
          </a:stretch>
        </p:blipFill>
        <p:spPr bwMode="auto">
          <a:xfrm>
            <a:off x="5562600" y="1428750"/>
            <a:ext cx="131445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4" name="Picture 6"/>
          <p:cNvPicPr>
            <a:picLocks noChangeAspect="1" noChangeArrowheads="1"/>
          </p:cNvPicPr>
          <p:nvPr/>
        </p:nvPicPr>
        <p:blipFill>
          <a:blip r:embed="rId7"/>
          <a:srcRect/>
          <a:stretch>
            <a:fillRect/>
          </a:stretch>
        </p:blipFill>
        <p:spPr bwMode="auto">
          <a:xfrm>
            <a:off x="7010400" y="1428750"/>
            <a:ext cx="17511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3074" name="Picture 2"/>
          <p:cNvPicPr>
            <a:picLocks noChangeAspect="1" noChangeArrowheads="1"/>
          </p:cNvPicPr>
          <p:nvPr/>
        </p:nvPicPr>
        <p:blipFill>
          <a:blip r:embed="rId3"/>
          <a:srcRect/>
          <a:stretch>
            <a:fillRect/>
          </a:stretch>
        </p:blipFill>
        <p:spPr bwMode="auto">
          <a:xfrm>
            <a:off x="1066800" y="1200150"/>
            <a:ext cx="1538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5" name="Picture 3"/>
          <p:cNvPicPr>
            <a:picLocks noChangeAspect="1" noChangeArrowheads="1"/>
          </p:cNvPicPr>
          <p:nvPr/>
        </p:nvPicPr>
        <p:blipFill>
          <a:blip r:embed="rId4"/>
          <a:srcRect/>
          <a:stretch>
            <a:fillRect/>
          </a:stretch>
        </p:blipFill>
        <p:spPr bwMode="auto">
          <a:xfrm>
            <a:off x="3276600" y="1200150"/>
            <a:ext cx="1919287"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p:cNvPicPr>
            <a:picLocks noChangeAspect="1" noChangeArrowheads="1"/>
          </p:cNvPicPr>
          <p:nvPr/>
        </p:nvPicPr>
        <p:blipFill>
          <a:blip r:embed="rId5"/>
          <a:srcRect/>
          <a:stretch>
            <a:fillRect/>
          </a:stretch>
        </p:blipFill>
        <p:spPr bwMode="auto">
          <a:xfrm>
            <a:off x="6019800" y="1200150"/>
            <a:ext cx="1600200"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96188">
                <a:tc>
                  <a:txBody>
                    <a:bodyPr/>
                    <a:lstStyle/>
                    <a:p>
                      <a:pPr algn="ctr"/>
                      <a:r>
                        <a:rPr lang="en-US" dirty="0"/>
                        <a:t>KEYWORD</a:t>
                      </a:r>
                    </a:p>
                  </a:txBody>
                  <a:tcPr/>
                </a:tc>
                <a:tc>
                  <a:txBody>
                    <a:bodyPr/>
                    <a:lstStyle/>
                    <a:p>
                      <a:r>
                        <a:rPr lang="en-US" dirty="0"/>
                        <a:t>VOLUME</a:t>
                      </a:r>
                    </a:p>
                  </a:txBody>
                  <a:tcPr/>
                </a:tc>
                <a:tc>
                  <a:txBody>
                    <a:bodyPr/>
                    <a:lstStyle/>
                    <a:p>
                      <a:r>
                        <a:rPr lang="en-US" dirty="0"/>
                        <a:t>COMPETETION </a:t>
                      </a:r>
                    </a:p>
                  </a:txBody>
                  <a:tcPr/>
                </a:tc>
                <a:tc>
                  <a:txBody>
                    <a:bodyPr/>
                    <a:lstStyle/>
                    <a:p>
                      <a:r>
                        <a:rPr lang="en-US" dirty="0"/>
                        <a:t>KIP</a:t>
                      </a:r>
                    </a:p>
                  </a:txBody>
                  <a:tcPr/>
                </a:tc>
                <a:extLst>
                  <a:ext uri="{0D108BD9-81ED-4DB2-BD59-A6C34878D82A}">
                    <a16:rowId xmlns:a16="http://schemas.microsoft.com/office/drawing/2014/main" val="10000"/>
                  </a:ext>
                </a:extLst>
              </a:tr>
              <a:tr h="503520">
                <a:tc>
                  <a:txBody>
                    <a:bodyPr/>
                    <a:lstStyle/>
                    <a:p>
                      <a:r>
                        <a:rPr lang="en-US" dirty="0"/>
                        <a:t>WOMEN CLOTHS FOR MEN</a:t>
                      </a:r>
                    </a:p>
                  </a:txBody>
                  <a:tcPr/>
                </a:tc>
                <a:tc>
                  <a:txBody>
                    <a:bodyPr/>
                    <a:lstStyle/>
                    <a:p>
                      <a:r>
                        <a:rPr lang="en-US" dirty="0"/>
                        <a:t>950</a:t>
                      </a:r>
                    </a:p>
                  </a:txBody>
                  <a:tcPr/>
                </a:tc>
                <a:tc>
                  <a:txBody>
                    <a:bodyPr/>
                    <a:lstStyle/>
                    <a:p>
                      <a:r>
                        <a:rPr lang="en-US" dirty="0"/>
                        <a:t>49</a:t>
                      </a:r>
                    </a:p>
                  </a:txBody>
                  <a:tcPr/>
                </a:tc>
                <a:tc>
                  <a:txBody>
                    <a:bodyPr/>
                    <a:lstStyle/>
                    <a:p>
                      <a:r>
                        <a:rPr lang="en-US" dirty="0"/>
                        <a:t>29</a:t>
                      </a:r>
                    </a:p>
                  </a:txBody>
                  <a:tcPr/>
                </a:tc>
                <a:extLst>
                  <a:ext uri="{0D108BD9-81ED-4DB2-BD59-A6C34878D82A}">
                    <a16:rowId xmlns:a16="http://schemas.microsoft.com/office/drawing/2014/main" val="10001"/>
                  </a:ext>
                </a:extLst>
              </a:tr>
              <a:tr h="503520">
                <a:tc>
                  <a:txBody>
                    <a:bodyPr/>
                    <a:lstStyle/>
                    <a:p>
                      <a:r>
                        <a:rPr lang="en-US" dirty="0"/>
                        <a:t>NUDE MEN CLOTHED</a:t>
                      </a:r>
                      <a:r>
                        <a:rPr lang="en-US" baseline="0" dirty="0"/>
                        <a:t> WOMEN </a:t>
                      </a:r>
                      <a:endParaRPr lang="en-US" dirty="0"/>
                    </a:p>
                  </a:txBody>
                  <a:tcPr/>
                </a:tc>
                <a:tc>
                  <a:txBody>
                    <a:bodyPr/>
                    <a:lstStyle/>
                    <a:p>
                      <a:r>
                        <a:rPr lang="en-US" dirty="0"/>
                        <a:t>320</a:t>
                      </a:r>
                    </a:p>
                    <a:p>
                      <a:endParaRPr lang="en-US" dirty="0"/>
                    </a:p>
                  </a:txBody>
                  <a:tcPr/>
                </a:tc>
                <a:tc>
                  <a:txBody>
                    <a:bodyPr/>
                    <a:lstStyle/>
                    <a:p>
                      <a:r>
                        <a:rPr lang="en-US" dirty="0"/>
                        <a:t>13</a:t>
                      </a:r>
                    </a:p>
                  </a:txBody>
                  <a:tcPr/>
                </a:tc>
                <a:tc>
                  <a:txBody>
                    <a:bodyPr/>
                    <a:lstStyle/>
                    <a:p>
                      <a:r>
                        <a:rPr lang="en-US" dirty="0"/>
                        <a:t>342</a:t>
                      </a:r>
                    </a:p>
                  </a:txBody>
                  <a:tcPr/>
                </a:tc>
                <a:extLst>
                  <a:ext uri="{0D108BD9-81ED-4DB2-BD59-A6C34878D82A}">
                    <a16:rowId xmlns:a16="http://schemas.microsoft.com/office/drawing/2014/main" val="10002"/>
                  </a:ext>
                </a:extLst>
              </a:tr>
              <a:tr h="503520">
                <a:tc>
                  <a:txBody>
                    <a:bodyPr/>
                    <a:lstStyle/>
                    <a:p>
                      <a:r>
                        <a:rPr lang="en-US" dirty="0"/>
                        <a:t>NAKED WOMEN CLOTHED MEN </a:t>
                      </a:r>
                    </a:p>
                  </a:txBody>
                  <a:tcPr/>
                </a:tc>
                <a:tc>
                  <a:txBody>
                    <a:bodyPr/>
                    <a:lstStyle/>
                    <a:p>
                      <a:r>
                        <a:rPr lang="en-US" dirty="0"/>
                        <a:t>320</a:t>
                      </a:r>
                    </a:p>
                  </a:txBody>
                  <a:tcPr/>
                </a:tc>
                <a:tc>
                  <a:txBody>
                    <a:bodyPr/>
                    <a:lstStyle/>
                    <a:p>
                      <a:r>
                        <a:rPr lang="en-US" dirty="0"/>
                        <a:t> ---</a:t>
                      </a:r>
                    </a:p>
                  </a:txBody>
                  <a:tcPr/>
                </a:tc>
                <a:tc>
                  <a:txBody>
                    <a:bodyPr/>
                    <a:lstStyle/>
                    <a:p>
                      <a:r>
                        <a:rPr lang="en-US" dirty="0"/>
                        <a:t>-----</a:t>
                      </a:r>
                    </a:p>
                  </a:txBody>
                  <a:tcPr/>
                </a:tc>
                <a:extLst>
                  <a:ext uri="{0D108BD9-81ED-4DB2-BD59-A6C34878D82A}">
                    <a16:rowId xmlns:a16="http://schemas.microsoft.com/office/drawing/2014/main" val="10003"/>
                  </a:ext>
                </a:extLst>
              </a:tr>
              <a:tr h="503520">
                <a:tc>
                  <a:txBody>
                    <a:bodyPr/>
                    <a:lstStyle/>
                    <a:p>
                      <a:r>
                        <a:rPr lang="en-US" dirty="0"/>
                        <a:t>MEN WEARING WOMENS</a:t>
                      </a:r>
                      <a:r>
                        <a:rPr lang="en-US" baseline="0" dirty="0"/>
                        <a:t> CLOTHS </a:t>
                      </a:r>
                      <a:endParaRPr lang="en-US" dirty="0"/>
                    </a:p>
                  </a:txBody>
                  <a:tcPr/>
                </a:tc>
                <a:tc>
                  <a:txBody>
                    <a:bodyPr/>
                    <a:lstStyle/>
                    <a:p>
                      <a:r>
                        <a:rPr lang="en-US" dirty="0"/>
                        <a:t>690</a:t>
                      </a:r>
                    </a:p>
                  </a:txBody>
                  <a:tcPr/>
                </a:tc>
                <a:tc>
                  <a:txBody>
                    <a:bodyPr/>
                    <a:lstStyle/>
                    <a:p>
                      <a:r>
                        <a:rPr lang="en-US" dirty="0"/>
                        <a:t>30</a:t>
                      </a:r>
                    </a:p>
                  </a:txBody>
                  <a:tcPr/>
                </a:tc>
                <a:tc>
                  <a:txBody>
                    <a:bodyPr/>
                    <a:lstStyle/>
                    <a:p>
                      <a:r>
                        <a:rPr lang="en-US" dirty="0"/>
                        <a:t>73</a:t>
                      </a:r>
                    </a:p>
                  </a:txBody>
                  <a:tcPr/>
                </a:tc>
                <a:extLst>
                  <a:ext uri="{0D108BD9-81ED-4DB2-BD59-A6C34878D82A}">
                    <a16:rowId xmlns:a16="http://schemas.microsoft.com/office/drawing/2014/main" val="10004"/>
                  </a:ext>
                </a:extLst>
              </a:tr>
              <a:tr h="503520">
                <a:tc>
                  <a:txBody>
                    <a:bodyPr/>
                    <a:lstStyle/>
                    <a:p>
                      <a:r>
                        <a:rPr lang="en-US" dirty="0"/>
                        <a:t>MEN IN WOMENS CLOTHS </a:t>
                      </a:r>
                    </a:p>
                  </a:txBody>
                  <a:tcPr/>
                </a:tc>
                <a:tc>
                  <a:txBody>
                    <a:bodyPr/>
                    <a:lstStyle/>
                    <a:p>
                      <a:r>
                        <a:rPr lang="en-US" dirty="0"/>
                        <a:t>780</a:t>
                      </a:r>
                    </a:p>
                  </a:txBody>
                  <a:tcPr/>
                </a:tc>
                <a:tc>
                  <a:txBody>
                    <a:bodyPr/>
                    <a:lstStyle/>
                    <a:p>
                      <a:r>
                        <a:rPr lang="en-US" dirty="0"/>
                        <a:t>54</a:t>
                      </a:r>
                    </a:p>
                  </a:txBody>
                  <a:tcPr/>
                </a:tc>
                <a:tc>
                  <a:txBody>
                    <a:bodyPr/>
                    <a:lstStyle/>
                    <a:p>
                      <a:r>
                        <a:rPr lang="en-US" dirty="0"/>
                        <a:t>23</a:t>
                      </a:r>
                    </a:p>
                  </a:txBody>
                  <a:tcPr/>
                </a:tc>
                <a:extLst>
                  <a:ext uri="{0D108BD9-81ED-4DB2-BD59-A6C34878D82A}">
                    <a16:rowId xmlns:a16="http://schemas.microsoft.com/office/drawing/2014/main" val="10005"/>
                  </a:ext>
                </a:extLst>
              </a:tr>
              <a:tr h="503520">
                <a:tc>
                  <a:txBody>
                    <a:bodyPr/>
                    <a:lstStyle/>
                    <a:p>
                      <a:r>
                        <a:rPr lang="en-US" dirty="0"/>
                        <a:t>WOMEN IN MENS CLOTHS </a:t>
                      </a:r>
                    </a:p>
                  </a:txBody>
                  <a:tcPr/>
                </a:tc>
                <a:tc>
                  <a:txBody>
                    <a:bodyPr/>
                    <a:lstStyle/>
                    <a:p>
                      <a:r>
                        <a:rPr lang="en-US" dirty="0"/>
                        <a:t>400</a:t>
                      </a:r>
                    </a:p>
                  </a:txBody>
                  <a:tcPr/>
                </a:tc>
                <a:tc>
                  <a:txBody>
                    <a:bodyPr/>
                    <a:lstStyle/>
                    <a:p>
                      <a:r>
                        <a:rPr lang="en-US" dirty="0"/>
                        <a:t>52</a:t>
                      </a:r>
                    </a:p>
                  </a:txBody>
                  <a:tcPr/>
                </a:tc>
                <a:tc>
                  <a:txBody>
                    <a:bodyPr/>
                    <a:lstStyle/>
                    <a:p>
                      <a:r>
                        <a:rPr lang="en-US" dirty="0"/>
                        <a:t>22</a:t>
                      </a:r>
                    </a:p>
                  </a:txBody>
                  <a:tcPr/>
                </a:tc>
                <a:extLst>
                  <a:ext uri="{0D108BD9-81ED-4DB2-BD59-A6C34878D82A}">
                    <a16:rowId xmlns:a16="http://schemas.microsoft.com/office/drawing/2014/main" val="10006"/>
                  </a:ext>
                </a:extLst>
              </a:tr>
              <a:tr h="503520">
                <a:tc>
                  <a:txBody>
                    <a:bodyPr/>
                    <a:lstStyle/>
                    <a:p>
                      <a:r>
                        <a:rPr lang="en-US" dirty="0"/>
                        <a:t>WOMENS CLOTHS </a:t>
                      </a:r>
                      <a:r>
                        <a:rPr lang="en-US" baseline="0" dirty="0"/>
                        <a:t> FOR MEN </a:t>
                      </a:r>
                      <a:endParaRPr lang="en-US" dirty="0"/>
                    </a:p>
                  </a:txBody>
                  <a:tcPr/>
                </a:tc>
                <a:tc>
                  <a:txBody>
                    <a:bodyPr/>
                    <a:lstStyle/>
                    <a:p>
                      <a:r>
                        <a:rPr lang="en-US" dirty="0"/>
                        <a:t>340</a:t>
                      </a:r>
                    </a:p>
                  </a:txBody>
                  <a:tcPr/>
                </a:tc>
                <a:tc>
                  <a:txBody>
                    <a:bodyPr/>
                    <a:lstStyle/>
                    <a:p>
                      <a:r>
                        <a:rPr lang="en-US" dirty="0"/>
                        <a:t>68</a:t>
                      </a:r>
                    </a:p>
                  </a:txBody>
                  <a:tcPr/>
                </a:tc>
                <a:tc>
                  <a:txBody>
                    <a:bodyPr/>
                    <a:lstStyle/>
                    <a:p>
                      <a:r>
                        <a:rPr lang="en-US" dirty="0"/>
                        <a:t>13</a:t>
                      </a:r>
                    </a:p>
                  </a:txBody>
                  <a:tcPr/>
                </a:tc>
                <a:extLst>
                  <a:ext uri="{0D108BD9-81ED-4DB2-BD59-A6C34878D82A}">
                    <a16:rowId xmlns:a16="http://schemas.microsoft.com/office/drawing/2014/main" val="10007"/>
                  </a:ext>
                </a:extLst>
              </a:tr>
              <a:tr h="503520">
                <a:tc>
                  <a:txBody>
                    <a:bodyPr/>
                    <a:lstStyle/>
                    <a:p>
                      <a:r>
                        <a:rPr lang="en-US" dirty="0"/>
                        <a:t>CLOTHED WOMEN NAKED MEN</a:t>
                      </a:r>
                    </a:p>
                  </a:txBody>
                  <a:tcPr/>
                </a:tc>
                <a:tc>
                  <a:txBody>
                    <a:bodyPr/>
                    <a:lstStyle/>
                    <a:p>
                      <a:r>
                        <a:rPr lang="en-US" dirty="0"/>
                        <a:t>300</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 u="sng" dirty="0"/>
              <a:t>KEYWORD RESEARCH</a:t>
            </a:r>
            <a:endParaRPr b="1" u="sng"/>
          </a:p>
        </p:txBody>
      </p:sp>
      <p:graphicFrame>
        <p:nvGraphicFramePr>
          <p:cNvPr id="8" name="Table 7"/>
          <p:cNvGraphicFramePr>
            <a:graphicFrameLocks noGrp="1"/>
          </p:cNvGraphicFramePr>
          <p:nvPr/>
        </p:nvGraphicFramePr>
        <p:xfrm>
          <a:off x="0" y="693420"/>
          <a:ext cx="9144000" cy="4450080"/>
        </p:xfrm>
        <a:graphic>
          <a:graphicData uri="http://schemas.openxmlformats.org/drawingml/2006/table">
            <a:tbl>
              <a:tblPr firstRow="1" bandRow="1">
                <a:tableStyleId>{616DA210-FB5B-4158-B5E0-FEB733F419BA}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96188">
                <a:tc>
                  <a:txBody>
                    <a:bodyPr/>
                    <a:lstStyle/>
                    <a:p>
                      <a:pPr algn="ctr"/>
                      <a:r>
                        <a:rPr lang="en-US" dirty="0"/>
                        <a:t>KEYWORD</a:t>
                      </a:r>
                    </a:p>
                  </a:txBody>
                  <a:tcPr/>
                </a:tc>
                <a:tc>
                  <a:txBody>
                    <a:bodyPr/>
                    <a:lstStyle/>
                    <a:p>
                      <a:r>
                        <a:rPr lang="en-US" dirty="0"/>
                        <a:t>VOLUME</a:t>
                      </a:r>
                    </a:p>
                  </a:txBody>
                  <a:tcPr/>
                </a:tc>
                <a:tc>
                  <a:txBody>
                    <a:bodyPr/>
                    <a:lstStyle/>
                    <a:p>
                      <a:r>
                        <a:rPr lang="en-US" dirty="0"/>
                        <a:t>COMPETETION </a:t>
                      </a:r>
                    </a:p>
                  </a:txBody>
                  <a:tcPr/>
                </a:tc>
                <a:tc>
                  <a:txBody>
                    <a:bodyPr/>
                    <a:lstStyle/>
                    <a:p>
                      <a:r>
                        <a:rPr lang="en-US" dirty="0"/>
                        <a:t>KIP</a:t>
                      </a:r>
                    </a:p>
                  </a:txBody>
                  <a:tcPr/>
                </a:tc>
                <a:extLst>
                  <a:ext uri="{0D108BD9-81ED-4DB2-BD59-A6C34878D82A}">
                    <a16:rowId xmlns:a16="http://schemas.microsoft.com/office/drawing/2014/main" val="10000"/>
                  </a:ext>
                </a:extLst>
              </a:tr>
              <a:tr h="503520">
                <a:tc>
                  <a:txBody>
                    <a:bodyPr/>
                    <a:lstStyle/>
                    <a:p>
                      <a:r>
                        <a:rPr lang="en-US" dirty="0"/>
                        <a:t>WOMEN CLOTHS FOR MEN</a:t>
                      </a:r>
                    </a:p>
                  </a:txBody>
                  <a:tcPr/>
                </a:tc>
                <a:tc>
                  <a:txBody>
                    <a:bodyPr/>
                    <a:lstStyle/>
                    <a:p>
                      <a:r>
                        <a:rPr lang="en-US" dirty="0"/>
                        <a:t>960</a:t>
                      </a:r>
                    </a:p>
                  </a:txBody>
                  <a:tcPr/>
                </a:tc>
                <a:tc>
                  <a:txBody>
                    <a:bodyPr/>
                    <a:lstStyle/>
                    <a:p>
                      <a:r>
                        <a:rPr lang="en-US" dirty="0"/>
                        <a:t>66</a:t>
                      </a:r>
                    </a:p>
                  </a:txBody>
                  <a:tcPr/>
                </a:tc>
                <a:tc>
                  <a:txBody>
                    <a:bodyPr/>
                    <a:lstStyle/>
                    <a:p>
                      <a:r>
                        <a:rPr lang="en-US" dirty="0"/>
                        <a:t>12</a:t>
                      </a:r>
                    </a:p>
                  </a:txBody>
                  <a:tcPr/>
                </a:tc>
                <a:extLst>
                  <a:ext uri="{0D108BD9-81ED-4DB2-BD59-A6C34878D82A}">
                    <a16:rowId xmlns:a16="http://schemas.microsoft.com/office/drawing/2014/main" val="10001"/>
                  </a:ext>
                </a:extLst>
              </a:tr>
              <a:tr h="503520">
                <a:tc>
                  <a:txBody>
                    <a:bodyPr/>
                    <a:lstStyle/>
                    <a:p>
                      <a:r>
                        <a:rPr lang="en-US" dirty="0"/>
                        <a:t>NUDE MEN CLOTHED</a:t>
                      </a:r>
                      <a:r>
                        <a:rPr lang="en-US" baseline="0" dirty="0"/>
                        <a:t> WOMEN </a:t>
                      </a:r>
                      <a:endParaRPr lang="en-US" dirty="0"/>
                    </a:p>
                  </a:txBody>
                  <a:tcPr/>
                </a:tc>
                <a:tc>
                  <a:txBody>
                    <a:bodyPr/>
                    <a:lstStyle/>
                    <a:p>
                      <a:r>
                        <a:rPr lang="en-US" dirty="0"/>
                        <a:t>600</a:t>
                      </a:r>
                    </a:p>
                    <a:p>
                      <a:endParaRPr lang="en-US" dirty="0"/>
                    </a:p>
                  </a:txBody>
                  <a:tcPr/>
                </a:tc>
                <a:tc>
                  <a:txBody>
                    <a:bodyPr/>
                    <a:lstStyle/>
                    <a:p>
                      <a:r>
                        <a:rPr lang="en-US" dirty="0"/>
                        <a:t>32</a:t>
                      </a:r>
                    </a:p>
                  </a:txBody>
                  <a:tcPr/>
                </a:tc>
                <a:tc>
                  <a:txBody>
                    <a:bodyPr/>
                    <a:lstStyle/>
                    <a:p>
                      <a:r>
                        <a:rPr lang="en-US" dirty="0"/>
                        <a:t>58</a:t>
                      </a:r>
                    </a:p>
                  </a:txBody>
                  <a:tcPr/>
                </a:tc>
                <a:extLst>
                  <a:ext uri="{0D108BD9-81ED-4DB2-BD59-A6C34878D82A}">
                    <a16:rowId xmlns:a16="http://schemas.microsoft.com/office/drawing/2014/main" val="10002"/>
                  </a:ext>
                </a:extLst>
              </a:tr>
              <a:tr h="503520">
                <a:tc>
                  <a:txBody>
                    <a:bodyPr/>
                    <a:lstStyle/>
                    <a:p>
                      <a:r>
                        <a:rPr lang="en-US" dirty="0"/>
                        <a:t>NAKED WOMEN CLOTHED MEN </a:t>
                      </a:r>
                    </a:p>
                  </a:txBody>
                  <a:tcPr/>
                </a:tc>
                <a:tc>
                  <a:txBody>
                    <a:bodyPr/>
                    <a:lstStyle/>
                    <a:p>
                      <a:r>
                        <a:rPr lang="en-US" dirty="0"/>
                        <a:t>621</a:t>
                      </a:r>
                    </a:p>
                  </a:txBody>
                  <a:tcPr/>
                </a:tc>
                <a:tc>
                  <a:txBody>
                    <a:bodyPr/>
                    <a:lstStyle/>
                    <a:p>
                      <a:r>
                        <a:rPr lang="en-US" dirty="0"/>
                        <a:t> 22</a:t>
                      </a:r>
                    </a:p>
                  </a:txBody>
                  <a:tcPr/>
                </a:tc>
                <a:tc>
                  <a:txBody>
                    <a:bodyPr/>
                    <a:lstStyle/>
                    <a:p>
                      <a:r>
                        <a:rPr lang="en-US" dirty="0"/>
                        <a:t>-----</a:t>
                      </a:r>
                    </a:p>
                  </a:txBody>
                  <a:tcPr/>
                </a:tc>
                <a:extLst>
                  <a:ext uri="{0D108BD9-81ED-4DB2-BD59-A6C34878D82A}">
                    <a16:rowId xmlns:a16="http://schemas.microsoft.com/office/drawing/2014/main" val="10003"/>
                  </a:ext>
                </a:extLst>
              </a:tr>
              <a:tr h="503520">
                <a:tc>
                  <a:txBody>
                    <a:bodyPr/>
                    <a:lstStyle/>
                    <a:p>
                      <a:r>
                        <a:rPr lang="en-US" dirty="0"/>
                        <a:t>MEN WEARING WOMENS</a:t>
                      </a:r>
                      <a:r>
                        <a:rPr lang="en-US" baseline="0" dirty="0"/>
                        <a:t> CLOTHS </a:t>
                      </a:r>
                      <a:endParaRPr lang="en-US" dirty="0"/>
                    </a:p>
                  </a:txBody>
                  <a:tcPr/>
                </a:tc>
                <a:tc>
                  <a:txBody>
                    <a:bodyPr/>
                    <a:lstStyle/>
                    <a:p>
                      <a:r>
                        <a:rPr lang="en-US" dirty="0"/>
                        <a:t>699</a:t>
                      </a:r>
                    </a:p>
                  </a:txBody>
                  <a:tcPr/>
                </a:tc>
                <a:tc>
                  <a:txBody>
                    <a:bodyPr/>
                    <a:lstStyle/>
                    <a:p>
                      <a:r>
                        <a:rPr lang="en-US" dirty="0"/>
                        <a:t>65</a:t>
                      </a:r>
                    </a:p>
                  </a:txBody>
                  <a:tcPr/>
                </a:tc>
                <a:tc>
                  <a:txBody>
                    <a:bodyPr/>
                    <a:lstStyle/>
                    <a:p>
                      <a:r>
                        <a:rPr lang="en-US" dirty="0"/>
                        <a:t>98</a:t>
                      </a:r>
                    </a:p>
                  </a:txBody>
                  <a:tcPr/>
                </a:tc>
                <a:extLst>
                  <a:ext uri="{0D108BD9-81ED-4DB2-BD59-A6C34878D82A}">
                    <a16:rowId xmlns:a16="http://schemas.microsoft.com/office/drawing/2014/main" val="10004"/>
                  </a:ext>
                </a:extLst>
              </a:tr>
              <a:tr h="503520">
                <a:tc>
                  <a:txBody>
                    <a:bodyPr/>
                    <a:lstStyle/>
                    <a:p>
                      <a:r>
                        <a:rPr lang="en-US" dirty="0"/>
                        <a:t>MEN IN WOMENS CLOTHS </a:t>
                      </a:r>
                    </a:p>
                  </a:txBody>
                  <a:tcPr/>
                </a:tc>
                <a:tc>
                  <a:txBody>
                    <a:bodyPr/>
                    <a:lstStyle/>
                    <a:p>
                      <a:r>
                        <a:rPr lang="en-US" dirty="0"/>
                        <a:t>874</a:t>
                      </a:r>
                    </a:p>
                  </a:txBody>
                  <a:tcPr/>
                </a:tc>
                <a:tc>
                  <a:txBody>
                    <a:bodyPr/>
                    <a:lstStyle/>
                    <a:p>
                      <a:r>
                        <a:rPr lang="en-US" dirty="0"/>
                        <a:t>54</a:t>
                      </a:r>
                    </a:p>
                  </a:txBody>
                  <a:tcPr/>
                </a:tc>
                <a:tc>
                  <a:txBody>
                    <a:bodyPr/>
                    <a:lstStyle/>
                    <a:p>
                      <a:r>
                        <a:rPr lang="en-US" dirty="0"/>
                        <a:t>32</a:t>
                      </a:r>
                    </a:p>
                  </a:txBody>
                  <a:tcPr/>
                </a:tc>
                <a:extLst>
                  <a:ext uri="{0D108BD9-81ED-4DB2-BD59-A6C34878D82A}">
                    <a16:rowId xmlns:a16="http://schemas.microsoft.com/office/drawing/2014/main" val="10005"/>
                  </a:ext>
                </a:extLst>
              </a:tr>
              <a:tr h="503520">
                <a:tc>
                  <a:txBody>
                    <a:bodyPr/>
                    <a:lstStyle/>
                    <a:p>
                      <a:r>
                        <a:rPr lang="en-US" dirty="0"/>
                        <a:t>WOMEN IN MENS CLOTHS </a:t>
                      </a:r>
                    </a:p>
                  </a:txBody>
                  <a:tcPr/>
                </a:tc>
                <a:tc>
                  <a:txBody>
                    <a:bodyPr/>
                    <a:lstStyle/>
                    <a:p>
                      <a:r>
                        <a:rPr lang="en-US" dirty="0"/>
                        <a:t>522</a:t>
                      </a:r>
                    </a:p>
                  </a:txBody>
                  <a:tcPr/>
                </a:tc>
                <a:tc>
                  <a:txBody>
                    <a:bodyPr/>
                    <a:lstStyle/>
                    <a:p>
                      <a:r>
                        <a:rPr lang="en-US" dirty="0"/>
                        <a:t>63</a:t>
                      </a:r>
                    </a:p>
                  </a:txBody>
                  <a:tcPr/>
                </a:tc>
                <a:tc>
                  <a:txBody>
                    <a:bodyPr/>
                    <a:lstStyle/>
                    <a:p>
                      <a:r>
                        <a:rPr lang="en-US" dirty="0"/>
                        <a:t>33</a:t>
                      </a:r>
                    </a:p>
                  </a:txBody>
                  <a:tcPr/>
                </a:tc>
                <a:extLst>
                  <a:ext uri="{0D108BD9-81ED-4DB2-BD59-A6C34878D82A}">
                    <a16:rowId xmlns:a16="http://schemas.microsoft.com/office/drawing/2014/main" val="10006"/>
                  </a:ext>
                </a:extLst>
              </a:tr>
              <a:tr h="503520">
                <a:tc>
                  <a:txBody>
                    <a:bodyPr/>
                    <a:lstStyle/>
                    <a:p>
                      <a:r>
                        <a:rPr lang="en-US" dirty="0"/>
                        <a:t>WOMENS CLOTHS </a:t>
                      </a:r>
                      <a:r>
                        <a:rPr lang="en-US" baseline="0" dirty="0"/>
                        <a:t> FOR MEN </a:t>
                      </a:r>
                      <a:endParaRPr lang="en-US" dirty="0"/>
                    </a:p>
                  </a:txBody>
                  <a:tcPr/>
                </a:tc>
                <a:tc>
                  <a:txBody>
                    <a:bodyPr/>
                    <a:lstStyle/>
                    <a:p>
                      <a:r>
                        <a:rPr lang="en-US" dirty="0"/>
                        <a:t>340</a:t>
                      </a:r>
                    </a:p>
                  </a:txBody>
                  <a:tcPr/>
                </a:tc>
                <a:tc>
                  <a:txBody>
                    <a:bodyPr/>
                    <a:lstStyle/>
                    <a:p>
                      <a:r>
                        <a:rPr lang="en-US" dirty="0"/>
                        <a:t>25</a:t>
                      </a:r>
                    </a:p>
                  </a:txBody>
                  <a:tcPr/>
                </a:tc>
                <a:tc>
                  <a:txBody>
                    <a:bodyPr/>
                    <a:lstStyle/>
                    <a:p>
                      <a:r>
                        <a:rPr lang="en-US" dirty="0"/>
                        <a:t>96</a:t>
                      </a:r>
                    </a:p>
                  </a:txBody>
                  <a:tcPr/>
                </a:tc>
                <a:extLst>
                  <a:ext uri="{0D108BD9-81ED-4DB2-BD59-A6C34878D82A}">
                    <a16:rowId xmlns:a16="http://schemas.microsoft.com/office/drawing/2014/main" val="10007"/>
                  </a:ext>
                </a:extLst>
              </a:tr>
              <a:tr h="503520">
                <a:tc>
                  <a:txBody>
                    <a:bodyPr/>
                    <a:lstStyle/>
                    <a:p>
                      <a:r>
                        <a:rPr lang="en-US" dirty="0"/>
                        <a:t>CLOTHED WOMEN NAKED MEN</a:t>
                      </a:r>
                    </a:p>
                  </a:txBody>
                  <a:tcPr/>
                </a:tc>
                <a:tc>
                  <a:txBody>
                    <a:bodyPr/>
                    <a:lstStyle/>
                    <a:p>
                      <a:r>
                        <a:rPr lang="en-US" dirty="0"/>
                        <a:t>310</a:t>
                      </a:r>
                    </a:p>
                  </a:txBody>
                  <a:tcPr/>
                </a:tc>
                <a:tc>
                  <a:txBody>
                    <a:bodyPr/>
                    <a:lstStyle/>
                    <a:p>
                      <a:r>
                        <a:rPr lang="en-US" dirty="0"/>
                        <a:t>25</a:t>
                      </a:r>
                    </a:p>
                  </a:txBody>
                  <a:tcPr/>
                </a:tc>
                <a:tc>
                  <a:txBody>
                    <a:bodyPr/>
                    <a:lstStyle/>
                    <a:p>
                      <a:r>
                        <a:rPr lang="en-US" dirty="0"/>
                        <a:t>36</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609600" y="0"/>
            <a:ext cx="7704000" cy="572700"/>
          </a:xfrm>
          <a:prstGeom prst="rect">
            <a:avLst/>
          </a:prstGeom>
        </p:spPr>
        <p:txBody>
          <a:bodyPr spcFirstLastPara="1" wrap="square" lIns="91425" tIns="91425" rIns="91425" bIns="91425" anchor="ctr" anchorCtr="0">
            <a:noAutofit/>
          </a:bodyPr>
          <a:lstStyle/>
          <a:p>
            <a:pPr lvl="0"/>
            <a:r>
              <a:rPr lang="en-US" b="1" u="sng" dirty="0"/>
              <a:t>CONTENT CALENDER</a:t>
            </a:r>
            <a:endParaRPr b="1" u="sng"/>
          </a:p>
        </p:txBody>
      </p:sp>
      <p:graphicFrame>
        <p:nvGraphicFramePr>
          <p:cNvPr id="4" name="Table 3"/>
          <p:cNvGraphicFramePr>
            <a:graphicFrameLocks noGrp="1"/>
          </p:cNvGraphicFramePr>
          <p:nvPr/>
        </p:nvGraphicFramePr>
        <p:xfrm>
          <a:off x="-3" y="590551"/>
          <a:ext cx="9144002" cy="4579601"/>
        </p:xfrm>
        <a:graphic>
          <a:graphicData uri="http://schemas.openxmlformats.org/drawingml/2006/table">
            <a:tbl>
              <a:tblPr firstRow="1" bandRow="1">
                <a:tableStyleId>{616DA210-FB5B-4158-B5E0-FEB733F419BA}</a:tableStyleId>
              </a:tblPr>
              <a:tblGrid>
                <a:gridCol w="1306286">
                  <a:extLst>
                    <a:ext uri="{9D8B030D-6E8A-4147-A177-3AD203B41FA5}">
                      <a16:colId xmlns:a16="http://schemas.microsoft.com/office/drawing/2014/main" val="20000"/>
                    </a:ext>
                  </a:extLst>
                </a:gridCol>
                <a:gridCol w="1306286">
                  <a:extLst>
                    <a:ext uri="{9D8B030D-6E8A-4147-A177-3AD203B41FA5}">
                      <a16:colId xmlns:a16="http://schemas.microsoft.com/office/drawing/2014/main" val="20001"/>
                    </a:ext>
                  </a:extLst>
                </a:gridCol>
                <a:gridCol w="1306286">
                  <a:extLst>
                    <a:ext uri="{9D8B030D-6E8A-4147-A177-3AD203B41FA5}">
                      <a16:colId xmlns:a16="http://schemas.microsoft.com/office/drawing/2014/main" val="20002"/>
                    </a:ext>
                  </a:extLst>
                </a:gridCol>
                <a:gridCol w="1306286">
                  <a:extLst>
                    <a:ext uri="{9D8B030D-6E8A-4147-A177-3AD203B41FA5}">
                      <a16:colId xmlns:a16="http://schemas.microsoft.com/office/drawing/2014/main" val="20003"/>
                    </a:ext>
                  </a:extLst>
                </a:gridCol>
                <a:gridCol w="1306286">
                  <a:extLst>
                    <a:ext uri="{9D8B030D-6E8A-4147-A177-3AD203B41FA5}">
                      <a16:colId xmlns:a16="http://schemas.microsoft.com/office/drawing/2014/main" val="20004"/>
                    </a:ext>
                  </a:extLst>
                </a:gridCol>
                <a:gridCol w="1306286">
                  <a:extLst>
                    <a:ext uri="{9D8B030D-6E8A-4147-A177-3AD203B41FA5}">
                      <a16:colId xmlns:a16="http://schemas.microsoft.com/office/drawing/2014/main" val="20005"/>
                    </a:ext>
                  </a:extLst>
                </a:gridCol>
                <a:gridCol w="1306286">
                  <a:extLst>
                    <a:ext uri="{9D8B030D-6E8A-4147-A177-3AD203B41FA5}">
                      <a16:colId xmlns:a16="http://schemas.microsoft.com/office/drawing/2014/main" val="20006"/>
                    </a:ext>
                  </a:extLst>
                </a:gridCol>
              </a:tblGrid>
              <a:tr h="517173">
                <a:tc>
                  <a:txBody>
                    <a:bodyPr/>
                    <a:lstStyle/>
                    <a:p>
                      <a:pPr algn="ctr"/>
                      <a:r>
                        <a:rPr lang="en-US" dirty="0"/>
                        <a:t>SUNDAY</a:t>
                      </a:r>
                      <a:r>
                        <a:rPr lang="en-US" baseline="0" dirty="0"/>
                        <a:t> </a:t>
                      </a:r>
                      <a:endParaRPr lang="en-US" dirty="0"/>
                    </a:p>
                  </a:txBody>
                  <a:tcPr anchor="ctr"/>
                </a:tc>
                <a:tc>
                  <a:txBody>
                    <a:bodyPr/>
                    <a:lstStyle/>
                    <a:p>
                      <a:pPr algn="ctr"/>
                      <a:r>
                        <a:rPr lang="en-US" dirty="0"/>
                        <a:t>MONDAY</a:t>
                      </a:r>
                    </a:p>
                  </a:txBody>
                  <a:tcPr anchor="ctr"/>
                </a:tc>
                <a:tc>
                  <a:txBody>
                    <a:bodyPr/>
                    <a:lstStyle/>
                    <a:p>
                      <a:pPr algn="ctr"/>
                      <a:r>
                        <a:rPr lang="en-US" dirty="0"/>
                        <a:t>TUESDAY </a:t>
                      </a:r>
                    </a:p>
                  </a:txBody>
                  <a:tcPr anchor="ctr"/>
                </a:tc>
                <a:tc>
                  <a:txBody>
                    <a:bodyPr/>
                    <a:lstStyle/>
                    <a:p>
                      <a:pPr algn="ctr"/>
                      <a:r>
                        <a:rPr lang="en-US" dirty="0"/>
                        <a:t>WEDNESDAY</a:t>
                      </a:r>
                    </a:p>
                  </a:txBody>
                  <a:tcPr anchor="ctr"/>
                </a:tc>
                <a:tc>
                  <a:txBody>
                    <a:bodyPr/>
                    <a:lstStyle/>
                    <a:p>
                      <a:pPr algn="ctr"/>
                      <a:r>
                        <a:rPr lang="en-US" dirty="0"/>
                        <a:t>THRUSDAY</a:t>
                      </a:r>
                    </a:p>
                  </a:txBody>
                  <a:tcPr anchor="ctr"/>
                </a:tc>
                <a:tc>
                  <a:txBody>
                    <a:bodyPr/>
                    <a:lstStyle/>
                    <a:p>
                      <a:pPr algn="ctr"/>
                      <a:r>
                        <a:rPr lang="en-US" dirty="0"/>
                        <a:t>FRIDAY</a:t>
                      </a:r>
                    </a:p>
                  </a:txBody>
                  <a:tcPr anchor="ctr"/>
                </a:tc>
                <a:tc>
                  <a:txBody>
                    <a:bodyPr/>
                    <a:lstStyle/>
                    <a:p>
                      <a:pPr algn="ctr"/>
                      <a:r>
                        <a:rPr lang="en-US" dirty="0"/>
                        <a:t>SATURDAY</a:t>
                      </a:r>
                    </a:p>
                  </a:txBody>
                  <a:tcPr anchor="ctr"/>
                </a:tc>
                <a:extLst>
                  <a:ext uri="{0D108BD9-81ED-4DB2-BD59-A6C34878D82A}">
                    <a16:rowId xmlns:a16="http://schemas.microsoft.com/office/drawing/2014/main" val="10000"/>
                  </a:ext>
                </a:extLst>
              </a:tr>
              <a:tr h="429254">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12</a:t>
                      </a:r>
                    </a:p>
                  </a:txBody>
                  <a:tcPr anchor="ctr"/>
                </a:tc>
                <a:tc>
                  <a:txBody>
                    <a:bodyPr/>
                    <a:lstStyle/>
                    <a:p>
                      <a:pPr algn="ctr"/>
                      <a:r>
                        <a:rPr lang="en-US" dirty="0"/>
                        <a:t>13</a:t>
                      </a:r>
                    </a:p>
                  </a:txBody>
                  <a:tcPr anchor="ctr"/>
                </a:tc>
                <a:tc>
                  <a:txBody>
                    <a:bodyPr/>
                    <a:lstStyle/>
                    <a:p>
                      <a:pPr algn="ctr"/>
                      <a:r>
                        <a:rPr lang="en-US" dirty="0"/>
                        <a:t>14</a:t>
                      </a:r>
                    </a:p>
                  </a:txBody>
                  <a:tcPr anchor="ctr"/>
                </a:tc>
                <a:extLst>
                  <a:ext uri="{0D108BD9-81ED-4DB2-BD59-A6C34878D82A}">
                    <a16:rowId xmlns:a16="http://schemas.microsoft.com/office/drawing/2014/main" val="10001"/>
                  </a:ext>
                </a:extLst>
              </a:tr>
              <a:tr h="576585">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Instagram</a:t>
                      </a:r>
                      <a:r>
                        <a:rPr lang="en-US" baseline="0" dirty="0"/>
                        <a:t> posts , chats</a:t>
                      </a:r>
                      <a:endParaRPr lang="en-US" dirty="0"/>
                    </a:p>
                  </a:txBody>
                  <a:tcPr anchor="ctr"/>
                </a:tc>
                <a:tc>
                  <a:txBody>
                    <a:bodyPr/>
                    <a:lstStyle/>
                    <a:p>
                      <a:pPr algn="ctr"/>
                      <a:r>
                        <a:rPr lang="en-US" dirty="0"/>
                        <a:t>webinor</a:t>
                      </a:r>
                    </a:p>
                  </a:txBody>
                  <a:tcPr anchor="ctr"/>
                </a:tc>
                <a:tc>
                  <a:txBody>
                    <a:bodyPr/>
                    <a:lstStyle/>
                    <a:p>
                      <a:pPr algn="ctr"/>
                      <a:r>
                        <a:rPr lang="en-US" dirty="0"/>
                        <a:t>Facebook post, reels</a:t>
                      </a:r>
                    </a:p>
                  </a:txBody>
                  <a:tcPr anchor="ctr"/>
                </a:tc>
                <a:extLst>
                  <a:ext uri="{0D108BD9-81ED-4DB2-BD59-A6C34878D82A}">
                    <a16:rowId xmlns:a16="http://schemas.microsoft.com/office/drawing/2014/main" val="10002"/>
                  </a:ext>
                </a:extLst>
              </a:tr>
              <a:tr h="429254">
                <a:tc>
                  <a:txBody>
                    <a:bodyPr/>
                    <a:lstStyle/>
                    <a:p>
                      <a:pPr algn="ctr"/>
                      <a:r>
                        <a:rPr lang="en-US" dirty="0"/>
                        <a:t>15</a:t>
                      </a:r>
                    </a:p>
                  </a:txBody>
                  <a:tcPr anchor="ctr"/>
                </a:tc>
                <a:tc>
                  <a:txBody>
                    <a:bodyPr/>
                    <a:lstStyle/>
                    <a:p>
                      <a:pPr algn="ctr"/>
                      <a:r>
                        <a:rPr lang="en-US" dirty="0"/>
                        <a:t>16</a:t>
                      </a:r>
                    </a:p>
                  </a:txBody>
                  <a:tcPr anchor="ctr"/>
                </a:tc>
                <a:tc>
                  <a:txBody>
                    <a:bodyPr/>
                    <a:lstStyle/>
                    <a:p>
                      <a:pPr algn="ctr"/>
                      <a:r>
                        <a:rPr lang="en-US" dirty="0"/>
                        <a:t>17</a:t>
                      </a:r>
                    </a:p>
                  </a:txBody>
                  <a:tcPr anchor="ctr"/>
                </a:tc>
                <a:tc>
                  <a:txBody>
                    <a:bodyPr/>
                    <a:lstStyle/>
                    <a:p>
                      <a:pPr algn="ctr"/>
                      <a:r>
                        <a:rPr lang="en-US" dirty="0"/>
                        <a:t>18</a:t>
                      </a:r>
                    </a:p>
                  </a:txBody>
                  <a:tcPr anchor="ctr"/>
                </a:tc>
                <a:tc>
                  <a:txBody>
                    <a:bodyPr/>
                    <a:lstStyle/>
                    <a:p>
                      <a:pPr algn="ctr"/>
                      <a:r>
                        <a:rPr lang="en-US" dirty="0"/>
                        <a:t>19</a:t>
                      </a:r>
                    </a:p>
                  </a:txBody>
                  <a:tcPr anchor="ctr"/>
                </a:tc>
                <a:tc>
                  <a:txBody>
                    <a:bodyPr/>
                    <a:lstStyle/>
                    <a:p>
                      <a:pPr algn="ctr"/>
                      <a:r>
                        <a:rPr lang="en-US" dirty="0"/>
                        <a:t>20</a:t>
                      </a:r>
                    </a:p>
                  </a:txBody>
                  <a:tcPr anchor="ctr"/>
                </a:tc>
                <a:tc>
                  <a:txBody>
                    <a:bodyPr/>
                    <a:lstStyle/>
                    <a:p>
                      <a:pPr algn="ctr"/>
                      <a:r>
                        <a:rPr lang="en-US" dirty="0"/>
                        <a:t>21</a:t>
                      </a:r>
                    </a:p>
                  </a:txBody>
                  <a:tcPr anchor="ctr"/>
                </a:tc>
                <a:extLst>
                  <a:ext uri="{0D108BD9-81ED-4DB2-BD59-A6C34878D82A}">
                    <a16:rowId xmlns:a16="http://schemas.microsoft.com/office/drawing/2014/main" val="10003"/>
                  </a:ext>
                </a:extLst>
              </a:tr>
              <a:tr h="730127">
                <a:tc>
                  <a:txBody>
                    <a:bodyPr/>
                    <a:lstStyle/>
                    <a:p>
                      <a:pPr algn="ctr"/>
                      <a:endParaRPr lang="en-US" dirty="0"/>
                    </a:p>
                  </a:txBody>
                  <a:tcPr anchor="ctr"/>
                </a:tc>
                <a:tc>
                  <a:txBody>
                    <a:bodyPr/>
                    <a:lstStyle/>
                    <a:p>
                      <a:pPr algn="ctr"/>
                      <a:r>
                        <a:rPr lang="en-US" dirty="0"/>
                        <a:t>campaign</a:t>
                      </a:r>
                    </a:p>
                  </a:txBody>
                  <a:tcPr anchor="ctr"/>
                </a:tc>
                <a:tc>
                  <a:txBody>
                    <a:bodyPr/>
                    <a:lstStyle/>
                    <a:p>
                      <a:pPr algn="ctr"/>
                      <a:r>
                        <a:rPr lang="en-US" dirty="0"/>
                        <a:t>Group engagement</a:t>
                      </a:r>
                    </a:p>
                  </a:txBody>
                  <a:tcPr anchor="ctr"/>
                </a:tc>
                <a:tc>
                  <a:txBody>
                    <a:bodyPr/>
                    <a:lstStyle/>
                    <a:p>
                      <a:pPr algn="ctr"/>
                      <a:r>
                        <a:rPr lang="en-US" dirty="0"/>
                        <a:t>New blog</a:t>
                      </a:r>
                    </a:p>
                  </a:txBody>
                  <a:tcPr anchor="ctr"/>
                </a:tc>
                <a:tc>
                  <a:txBody>
                    <a:bodyPr/>
                    <a:lstStyle/>
                    <a:p>
                      <a:pPr algn="ctr"/>
                      <a:r>
                        <a:rPr lang="en-US" dirty="0"/>
                        <a:t>Twitter chat</a:t>
                      </a:r>
                    </a:p>
                  </a:txBody>
                  <a:tcPr anchor="ctr"/>
                </a:tc>
                <a:tc>
                  <a:txBody>
                    <a:bodyPr/>
                    <a:lstStyle/>
                    <a:p>
                      <a:pPr algn="ctr"/>
                      <a:r>
                        <a:rPr lang="en-US" dirty="0"/>
                        <a:t>Connecting customers</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Product launch</a:t>
                      </a:r>
                    </a:p>
                    <a:p>
                      <a:pPr algn="ctr"/>
                      <a:endParaRPr lang="en-US" dirty="0"/>
                    </a:p>
                  </a:txBody>
                  <a:tcPr anchor="ctr"/>
                </a:tc>
                <a:extLst>
                  <a:ext uri="{0D108BD9-81ED-4DB2-BD59-A6C34878D82A}">
                    <a16:rowId xmlns:a16="http://schemas.microsoft.com/office/drawing/2014/main" val="10004"/>
                  </a:ext>
                </a:extLst>
              </a:tr>
              <a:tr h="429254">
                <a:tc>
                  <a:txBody>
                    <a:bodyPr/>
                    <a:lstStyle/>
                    <a:p>
                      <a:pPr algn="ctr"/>
                      <a:r>
                        <a:rPr lang="en-US" dirty="0"/>
                        <a:t>22</a:t>
                      </a:r>
                    </a:p>
                  </a:txBody>
                  <a:tcPr anchor="ctr"/>
                </a:tc>
                <a:tc>
                  <a:txBody>
                    <a:bodyPr/>
                    <a:lstStyle/>
                    <a:p>
                      <a:pPr algn="ctr"/>
                      <a:r>
                        <a:rPr lang="en-US" dirty="0"/>
                        <a:t>23</a:t>
                      </a:r>
                    </a:p>
                  </a:txBody>
                  <a:tcPr anchor="ctr"/>
                </a:tc>
                <a:tc>
                  <a:txBody>
                    <a:bodyPr/>
                    <a:lstStyle/>
                    <a:p>
                      <a:pPr algn="ctr"/>
                      <a:r>
                        <a:rPr lang="en-US" dirty="0"/>
                        <a:t>24</a:t>
                      </a:r>
                    </a:p>
                  </a:txBody>
                  <a:tcPr anchor="ctr"/>
                </a:tc>
                <a:tc>
                  <a:txBody>
                    <a:bodyPr/>
                    <a:lstStyle/>
                    <a:p>
                      <a:pPr algn="ctr"/>
                      <a:r>
                        <a:rPr lang="en-US" dirty="0"/>
                        <a:t>25</a:t>
                      </a:r>
                    </a:p>
                  </a:txBody>
                  <a:tcPr anchor="ctr"/>
                </a:tc>
                <a:tc>
                  <a:txBody>
                    <a:bodyPr/>
                    <a:lstStyle/>
                    <a:p>
                      <a:pPr algn="ctr"/>
                      <a:r>
                        <a:rPr lang="en-US" dirty="0"/>
                        <a:t>26</a:t>
                      </a:r>
                    </a:p>
                  </a:txBody>
                  <a:tcPr anchor="ctr"/>
                </a:tc>
                <a:tc>
                  <a:txBody>
                    <a:bodyPr/>
                    <a:lstStyle/>
                    <a:p>
                      <a:pPr algn="ctr"/>
                      <a:r>
                        <a:rPr lang="en-US" dirty="0"/>
                        <a:t>27</a:t>
                      </a:r>
                    </a:p>
                  </a:txBody>
                  <a:tcPr anchor="ctr"/>
                </a:tc>
                <a:tc>
                  <a:txBody>
                    <a:bodyPr/>
                    <a:lstStyle/>
                    <a:p>
                      <a:pPr algn="ctr"/>
                      <a:r>
                        <a:rPr lang="en-US" dirty="0"/>
                        <a:t>28</a:t>
                      </a:r>
                    </a:p>
                  </a:txBody>
                  <a:tcPr anchor="ctr"/>
                </a:tc>
                <a:extLst>
                  <a:ext uri="{0D108BD9-81ED-4DB2-BD59-A6C34878D82A}">
                    <a16:rowId xmlns:a16="http://schemas.microsoft.com/office/drawing/2014/main" val="10005"/>
                  </a:ext>
                </a:extLst>
              </a:tr>
              <a:tr h="429254">
                <a:tc>
                  <a:txBody>
                    <a:bodyPr/>
                    <a:lstStyle/>
                    <a:p>
                      <a:pPr algn="ctr"/>
                      <a:endParaRPr lang="en-US" dirty="0"/>
                    </a:p>
                  </a:txBody>
                  <a:tcPr anchor="ctr"/>
                </a:tc>
                <a:tc>
                  <a:txBody>
                    <a:bodyPr/>
                    <a:lstStyle/>
                    <a:p>
                      <a:pPr algn="ctr"/>
                      <a:r>
                        <a:rPr lang="en-US" dirty="0"/>
                        <a:t>HOLIDAY</a:t>
                      </a:r>
                    </a:p>
                  </a:txBody>
                  <a:tcPr anchor="ctr"/>
                </a:tc>
                <a:tc>
                  <a:txBody>
                    <a:bodyPr/>
                    <a:lstStyle/>
                    <a:p>
                      <a:pPr algn="ctr"/>
                      <a:r>
                        <a:rPr lang="en-US" dirty="0"/>
                        <a:t>HOLIDAY</a:t>
                      </a:r>
                    </a:p>
                  </a:txBody>
                  <a:tcPr anchor="ctr"/>
                </a:tc>
                <a:tc>
                  <a:txBody>
                    <a:bodyPr/>
                    <a:lstStyle/>
                    <a:p>
                      <a:pPr algn="ctr"/>
                      <a:r>
                        <a:rPr lang="en-US" dirty="0"/>
                        <a:t>HOLIDAY</a:t>
                      </a:r>
                    </a:p>
                  </a:txBody>
                  <a:tcPr anchor="ctr"/>
                </a:tc>
                <a:tc>
                  <a:txBody>
                    <a:bodyPr/>
                    <a:lstStyle/>
                    <a:p>
                      <a:pPr algn="ctr"/>
                      <a:r>
                        <a:rPr lang="en-US" dirty="0"/>
                        <a:t>Update blogs</a:t>
                      </a:r>
                    </a:p>
                  </a:txBody>
                  <a:tcPr anchor="ctr"/>
                </a:tc>
                <a:tc>
                  <a:txBody>
                    <a:bodyPr/>
                    <a:lstStyle/>
                    <a:p>
                      <a:pPr algn="ctr"/>
                      <a:r>
                        <a:rPr lang="en-US" dirty="0"/>
                        <a:t>E-book</a:t>
                      </a:r>
                    </a:p>
                  </a:txBody>
                  <a:tcPr anchor="ctr"/>
                </a:tc>
                <a:tc>
                  <a:txBody>
                    <a:bodyPr/>
                    <a:lstStyle/>
                    <a:p>
                      <a:pPr algn="ctr"/>
                      <a:r>
                        <a:rPr lang="en-US" dirty="0"/>
                        <a:t>Curated content</a:t>
                      </a:r>
                    </a:p>
                  </a:txBody>
                  <a:tcPr anchor="ctr"/>
                </a:tc>
                <a:extLst>
                  <a:ext uri="{0D108BD9-81ED-4DB2-BD59-A6C34878D82A}">
                    <a16:rowId xmlns:a16="http://schemas.microsoft.com/office/drawing/2014/main" val="10006"/>
                  </a:ext>
                </a:extLst>
              </a:tr>
              <a:tr h="429254">
                <a:tc>
                  <a:txBody>
                    <a:bodyPr/>
                    <a:lstStyle/>
                    <a:p>
                      <a:pPr algn="ctr"/>
                      <a:r>
                        <a:rPr lang="en-US" dirty="0"/>
                        <a:t>29</a:t>
                      </a:r>
                    </a:p>
                  </a:txBody>
                  <a:tcPr anchor="ctr"/>
                </a:tc>
                <a:tc>
                  <a:txBody>
                    <a:bodyPr/>
                    <a:lstStyle/>
                    <a:p>
                      <a:pPr algn="ctr"/>
                      <a:r>
                        <a:rPr lang="en-US" dirty="0"/>
                        <a:t>30</a:t>
                      </a:r>
                    </a:p>
                  </a:txBody>
                  <a:tcPr anchor="ctr"/>
                </a:tc>
                <a:tc>
                  <a:txBody>
                    <a:bodyPr/>
                    <a:lstStyle/>
                    <a:p>
                      <a:pPr algn="ctr"/>
                      <a:r>
                        <a:rPr lang="en-US" dirty="0"/>
                        <a:t>31</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7"/>
                  </a:ext>
                </a:extLst>
              </a:tr>
              <a:tr h="429254">
                <a:tc>
                  <a:txBody>
                    <a:bodyPr/>
                    <a:lstStyle/>
                    <a:p>
                      <a:pPr algn="ctr"/>
                      <a:endParaRPr lang="en-US" dirty="0"/>
                    </a:p>
                  </a:txBody>
                  <a:tcPr anchor="ctr"/>
                </a:tc>
                <a:tc>
                  <a:txBody>
                    <a:bodyPr/>
                    <a:lstStyle/>
                    <a:p>
                      <a:pPr algn="ctr"/>
                      <a:r>
                        <a:rPr lang="en-US" dirty="0"/>
                        <a:t>Employee</a:t>
                      </a:r>
                      <a:r>
                        <a:rPr lang="en-US" baseline="0" dirty="0"/>
                        <a:t> connection</a:t>
                      </a:r>
                      <a:endParaRPr lang="en-US" dirty="0"/>
                    </a:p>
                  </a:txBody>
                  <a:tcPr anchor="ctr"/>
                </a:tc>
                <a:tc>
                  <a:txBody>
                    <a:bodyPr/>
                    <a:lstStyle/>
                    <a:p>
                      <a:pPr algn="ctr"/>
                      <a:r>
                        <a:rPr lang="en-US" dirty="0"/>
                        <a:t>Customer connection </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MARKETING STRATEGIES</a:t>
            </a:r>
            <a:endParaRPr b="1" u="sng"/>
          </a:p>
        </p:txBody>
      </p:sp>
      <p:sp>
        <p:nvSpPr>
          <p:cNvPr id="8" name="Google Shape;368;p37"/>
          <p:cNvSpPr txBox="1">
            <a:spLocks/>
          </p:cNvSpPr>
          <p:nvPr/>
        </p:nvSpPr>
        <p:spPr>
          <a:xfrm>
            <a:off x="0" y="1047750"/>
            <a:ext cx="8991600" cy="3886200"/>
          </a:xfrm>
          <a:prstGeom prst="rect">
            <a:avLst/>
          </a:prstGeom>
        </p:spPr>
        <p:txBody>
          <a:bodyPr spcFirstLastPara="1" wrap="square" lIns="91425" tIns="91425" rIns="91425" bIns="91425" anchor="ctr" anchorCtr="0">
            <a:noAutofit/>
          </a:bodyPr>
          <a:lstStyle/>
          <a:p>
            <a:pPr lvl="0"/>
            <a:r>
              <a:rPr lang="en-US" sz="1200" dirty="0">
                <a:solidFill>
                  <a:schemeClr val="bg1"/>
                </a:solidFill>
              </a:rPr>
              <a:t>Allen Solly is a well-known clothing brand that is part of Aditya Birla Fashion and Retail Limited.  Allen Solly has used various marketing strategies to establish its brand presence and connect with its target audience. These strategies may have evolved since then, but here are some common marketing strategies they have employed:</a:t>
            </a:r>
          </a:p>
          <a:p>
            <a:pPr marL="228600" lvl="0" indent="-228600">
              <a:buClr>
                <a:schemeClr val="bg1"/>
              </a:buClr>
              <a:buAutoNum type="arabicPeriod"/>
            </a:pPr>
            <a:r>
              <a:rPr lang="en-US" sz="1200" b="1" dirty="0">
                <a:solidFill>
                  <a:schemeClr val="bg1"/>
                </a:solidFill>
              </a:rPr>
              <a:t>Lifestyle Branding</a:t>
            </a:r>
            <a:r>
              <a:rPr lang="en-US" sz="1200" dirty="0">
                <a:solidFill>
                  <a:schemeClr val="bg1"/>
                </a:solidFill>
              </a:rPr>
              <a:t>: Allen Solly has positioned itself as a lifestyle brand, emphasizing not just clothing but a way of life. They often showcase their products in lifestyle contexts to create an aspirational image.</a:t>
            </a:r>
          </a:p>
          <a:p>
            <a:pPr marL="228600" lvl="0" indent="-228600">
              <a:buClr>
                <a:schemeClr val="bg1"/>
              </a:buClr>
              <a:buAutoNum type="arabicPeriod"/>
            </a:pPr>
            <a:r>
              <a:rPr lang="en-US" sz="1200" dirty="0">
                <a:solidFill>
                  <a:schemeClr val="bg1"/>
                </a:solidFill>
              </a:rPr>
              <a:t> </a:t>
            </a:r>
            <a:r>
              <a:rPr lang="en-US" sz="1200" b="1" dirty="0">
                <a:solidFill>
                  <a:schemeClr val="bg1"/>
                </a:solidFill>
              </a:rPr>
              <a:t>Innovative Product Lines</a:t>
            </a:r>
            <a:r>
              <a:rPr lang="en-US" sz="1200" dirty="0">
                <a:solidFill>
                  <a:schemeClr val="bg1"/>
                </a:solidFill>
              </a:rPr>
              <a:t>: The brand is known for introducing innovative product lines and collections to keep customers engaged and interested in their offerings.</a:t>
            </a:r>
          </a:p>
          <a:p>
            <a:pPr marL="228600" lvl="0" indent="-228600">
              <a:buClr>
                <a:schemeClr val="bg1"/>
              </a:buClr>
              <a:buAutoNum type="arabicPeriod"/>
            </a:pPr>
            <a:r>
              <a:rPr lang="en-US" sz="1200" b="1" dirty="0">
                <a:solidFill>
                  <a:schemeClr val="bg1"/>
                </a:solidFill>
              </a:rPr>
              <a:t> Digital Marketing: </a:t>
            </a:r>
            <a:r>
              <a:rPr lang="en-US" sz="1200" dirty="0">
                <a:solidFill>
                  <a:schemeClr val="bg1"/>
                </a:solidFill>
              </a:rPr>
              <a:t>Like many fashion brands, Allen Solly utilizes digital marketing channels such as social media, email marketing, and e-commerce platforms to reach a wider audience and engage with customers.</a:t>
            </a:r>
          </a:p>
          <a:p>
            <a:pPr marL="228600" lvl="0" indent="-228600">
              <a:buClr>
                <a:schemeClr val="bg1"/>
              </a:buClr>
              <a:buAutoNum type="arabicPeriod"/>
            </a:pPr>
            <a:r>
              <a:rPr lang="en-US" sz="1200" b="1" dirty="0">
                <a:solidFill>
                  <a:schemeClr val="bg1"/>
                </a:solidFill>
              </a:rPr>
              <a:t>Seasonal Campaigns: </a:t>
            </a:r>
            <a:r>
              <a:rPr lang="en-US" sz="1200" dirty="0">
                <a:solidFill>
                  <a:schemeClr val="bg1"/>
                </a:solidFill>
              </a:rPr>
              <a:t>They often run seasonal campaigns and promotions to coincide with fashion trends and holidays to boost sales and attract customers.</a:t>
            </a:r>
          </a:p>
          <a:p>
            <a:pPr marL="228600" lvl="0" indent="-228600">
              <a:buClr>
                <a:schemeClr val="bg1"/>
              </a:buClr>
              <a:buAutoNum type="arabicPeriod"/>
            </a:pPr>
            <a:r>
              <a:rPr lang="en-US" sz="1200" b="1" dirty="0">
                <a:solidFill>
                  <a:schemeClr val="bg1"/>
                </a:solidFill>
              </a:rPr>
              <a:t> Customer Engagement</a:t>
            </a:r>
            <a:r>
              <a:rPr lang="en-US" sz="1200" dirty="0">
                <a:solidFill>
                  <a:schemeClr val="bg1"/>
                </a:solidFill>
              </a:rPr>
              <a:t>: Allen Solly places importance on engaging with customers through events, contests, and interactive campaigns to foster brand loyalty.</a:t>
            </a:r>
          </a:p>
          <a:p>
            <a:pPr marL="228600" lvl="0" indent="-228600">
              <a:buClr>
                <a:schemeClr val="bg1"/>
              </a:buClr>
              <a:buAutoNum type="arabicPeriod"/>
            </a:pPr>
            <a:r>
              <a:rPr lang="en-US" sz="1200" dirty="0">
                <a:solidFill>
                  <a:schemeClr val="bg1"/>
                </a:solidFill>
              </a:rPr>
              <a:t> </a:t>
            </a:r>
            <a:r>
              <a:rPr lang="en-US" sz="1200" b="1" dirty="0">
                <a:solidFill>
                  <a:schemeClr val="bg1"/>
                </a:solidFill>
              </a:rPr>
              <a:t>Collaborations:</a:t>
            </a:r>
            <a:r>
              <a:rPr lang="en-US" sz="1200" dirty="0">
                <a:solidFill>
                  <a:schemeClr val="bg1"/>
                </a:solidFill>
              </a:rPr>
              <a:t> The brand has collaborated with other designers and brands to create limited-edition collections, attracting fans of those designers and reaching a broader market.</a:t>
            </a:r>
            <a:endParaRPr kumimoji="0" lang="en-US" sz="120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INSTAGRAM STORY</a:t>
            </a:r>
            <a:endParaRPr b="1" u="sng"/>
          </a:p>
        </p:txBody>
      </p:sp>
      <p:pic>
        <p:nvPicPr>
          <p:cNvPr id="5123" name="Picture 3"/>
          <p:cNvPicPr>
            <a:picLocks noChangeAspect="1" noChangeArrowheads="1"/>
          </p:cNvPicPr>
          <p:nvPr/>
        </p:nvPicPr>
        <p:blipFill>
          <a:blip r:embed="rId3"/>
          <a:srcRect/>
          <a:stretch>
            <a:fillRect/>
          </a:stretch>
        </p:blipFill>
        <p:spPr bwMode="auto">
          <a:xfrm>
            <a:off x="5105400" y="1123950"/>
            <a:ext cx="2952750"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2">
            <a:extLst>
              <a:ext uri="{FF2B5EF4-FFF2-40B4-BE49-F238E27FC236}">
                <a16:creationId xmlns:a16="http://schemas.microsoft.com/office/drawing/2014/main" id="{7424ACDE-C9E9-9923-E9C3-91742391239B}"/>
              </a:ext>
            </a:extLst>
          </p:cNvPr>
          <p:cNvPicPr>
            <a:picLocks noChangeAspect="1"/>
          </p:cNvPicPr>
          <p:nvPr/>
        </p:nvPicPr>
        <p:blipFill>
          <a:blip r:embed="rId4"/>
          <a:stretch>
            <a:fillRect/>
          </a:stretch>
        </p:blipFill>
        <p:spPr>
          <a:xfrm>
            <a:off x="1388836" y="1211444"/>
            <a:ext cx="2247900" cy="3558811"/>
          </a:xfrm>
          <a:prstGeom prst="roundRect">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INSTAGRAM STORY</a:t>
            </a:r>
            <a:endParaRPr b="1" u="sng"/>
          </a:p>
        </p:txBody>
      </p:sp>
      <p:pic>
        <p:nvPicPr>
          <p:cNvPr id="4100" name="Picture 4"/>
          <p:cNvPicPr>
            <a:picLocks noChangeAspect="1" noChangeArrowheads="1"/>
          </p:cNvPicPr>
          <p:nvPr/>
        </p:nvPicPr>
        <p:blipFill>
          <a:blip r:embed="rId3"/>
          <a:srcRect/>
          <a:stretch>
            <a:fillRect/>
          </a:stretch>
        </p:blipFill>
        <p:spPr bwMode="auto">
          <a:xfrm>
            <a:off x="1447800" y="1200149"/>
            <a:ext cx="2590800" cy="3657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01" name="Picture 5"/>
          <p:cNvPicPr>
            <a:picLocks noChangeAspect="1" noChangeArrowheads="1"/>
          </p:cNvPicPr>
          <p:nvPr/>
        </p:nvPicPr>
        <p:blipFill>
          <a:blip r:embed="rId4"/>
          <a:srcRect/>
          <a:stretch>
            <a:fillRect/>
          </a:stretch>
        </p:blipFill>
        <p:spPr bwMode="auto">
          <a:xfrm>
            <a:off x="5029200" y="1276350"/>
            <a:ext cx="2743200" cy="3505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POSTER</a:t>
            </a:r>
            <a:endParaRPr b="1" u="sng"/>
          </a:p>
        </p:txBody>
      </p:sp>
      <p:pic>
        <p:nvPicPr>
          <p:cNvPr id="7170" name="Picture 2" descr="allen-solly-est-1744-flexible-new-extreme-comfy-chinos-ad-deccan-chronicle-hyderabad.  Check out more Apparel &amp; Accessories Advertiseme… | Allen solly, Comfy,  Chinos"/>
          <p:cNvPicPr>
            <a:picLocks noChangeAspect="1" noChangeArrowheads="1"/>
          </p:cNvPicPr>
          <p:nvPr/>
        </p:nvPicPr>
        <p:blipFill>
          <a:blip r:embed="rId3"/>
          <a:srcRect/>
          <a:stretch>
            <a:fillRect/>
          </a:stretch>
        </p:blipFill>
        <p:spPr bwMode="auto">
          <a:xfrm>
            <a:off x="2819401" y="971550"/>
            <a:ext cx="3733800" cy="41719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2" name="Google Shape;330;p34"/>
          <p:cNvGrpSpPr/>
          <p:nvPr/>
        </p:nvGrpSpPr>
        <p:grpSpPr>
          <a:xfrm>
            <a:off x="121375" y="783504"/>
            <a:ext cx="3405099" cy="4359994"/>
            <a:chOff x="121375" y="783504"/>
            <a:chExt cx="3405099" cy="4359994"/>
          </a:xfrm>
        </p:grpSpPr>
        <p:pic>
          <p:nvPicPr>
            <p:cNvPr id="331" name="Google Shape;331;p34"/>
            <p:cNvPicPr preferRelativeResize="0"/>
            <p:nvPr/>
          </p:nvPicPr>
          <p:blipFill>
            <a:blip r:embed="rId3">
              <a:alphaModFix/>
            </a:blip>
            <a:stretch>
              <a:fillRect/>
            </a:stretch>
          </p:blipFill>
          <p:spPr>
            <a:xfrm>
              <a:off x="121375" y="2521874"/>
              <a:ext cx="1839450" cy="2621624"/>
            </a:xfrm>
            <a:prstGeom prst="rect">
              <a:avLst/>
            </a:prstGeom>
            <a:noFill/>
            <a:ln>
              <a:noFill/>
            </a:ln>
          </p:spPr>
        </p:pic>
        <p:pic>
          <p:nvPicPr>
            <p:cNvPr id="332" name="Google Shape;332;p34"/>
            <p:cNvPicPr preferRelativeResize="0"/>
            <p:nvPr/>
          </p:nvPicPr>
          <p:blipFill>
            <a:blip r:embed="rId4">
              <a:alphaModFix/>
            </a:blip>
            <a:stretch>
              <a:fillRect/>
            </a:stretch>
          </p:blipFill>
          <p:spPr>
            <a:xfrm rot="2255510">
              <a:off x="2089928" y="1954584"/>
              <a:ext cx="1436546" cy="1310183"/>
            </a:xfrm>
            <a:prstGeom prst="rect">
              <a:avLst/>
            </a:prstGeom>
            <a:noFill/>
            <a:ln>
              <a:noFill/>
            </a:ln>
          </p:spPr>
        </p:pic>
        <p:pic>
          <p:nvPicPr>
            <p:cNvPr id="333" name="Google Shape;333;p34"/>
            <p:cNvPicPr preferRelativeResize="0"/>
            <p:nvPr/>
          </p:nvPicPr>
          <p:blipFill>
            <a:blip r:embed="rId5">
              <a:alphaModFix/>
            </a:blip>
            <a:stretch>
              <a:fillRect/>
            </a:stretch>
          </p:blipFill>
          <p:spPr>
            <a:xfrm>
              <a:off x="1573582" y="783504"/>
              <a:ext cx="960198" cy="875725"/>
            </a:xfrm>
            <a:prstGeom prst="rect">
              <a:avLst/>
            </a:prstGeom>
            <a:noFill/>
            <a:ln>
              <a:noFill/>
            </a:ln>
          </p:spPr>
        </p:pic>
        <p:pic>
          <p:nvPicPr>
            <p:cNvPr id="334" name="Google Shape;334;p34"/>
            <p:cNvPicPr preferRelativeResize="0"/>
            <p:nvPr/>
          </p:nvPicPr>
          <p:blipFill rotWithShape="1">
            <a:blip r:embed="rId6">
              <a:alphaModFix/>
            </a:blip>
            <a:srcRect l="18505" r="23864"/>
            <a:stretch/>
          </p:blipFill>
          <p:spPr>
            <a:xfrm rot="933730">
              <a:off x="474769" y="1332937"/>
              <a:ext cx="650736" cy="1029780"/>
            </a:xfrm>
            <a:prstGeom prst="rect">
              <a:avLst/>
            </a:prstGeom>
            <a:noFill/>
            <a:ln>
              <a:noFill/>
            </a:ln>
          </p:spPr>
        </p:pic>
      </p:grpSp>
      <p:sp>
        <p:nvSpPr>
          <p:cNvPr id="335" name="Google Shape;335;p34"/>
          <p:cNvSpPr txBox="1">
            <a:spLocks noGrp="1"/>
          </p:cNvSpPr>
          <p:nvPr>
            <p:ph type="ctrTitle"/>
          </p:nvPr>
        </p:nvSpPr>
        <p:spPr>
          <a:xfrm>
            <a:off x="4114800" y="438150"/>
            <a:ext cx="4316100" cy="920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accent1">
                    <a:lumMod val="90000"/>
                  </a:schemeClr>
                </a:solidFill>
              </a:rPr>
              <a:t>ALLEN SOLLY</a:t>
            </a:r>
            <a:endParaRPr sz="4400" b="1">
              <a:solidFill>
                <a:schemeClr val="accent1">
                  <a:lumMod val="90000"/>
                </a:schemeClr>
              </a:solidFill>
            </a:endParaRPr>
          </a:p>
        </p:txBody>
      </p:sp>
      <p:pic>
        <p:nvPicPr>
          <p:cNvPr id="1026" name="Picture 2"/>
          <p:cNvPicPr>
            <a:picLocks noChangeAspect="1" noChangeArrowheads="1"/>
          </p:cNvPicPr>
          <p:nvPr/>
        </p:nvPicPr>
        <p:blipFill>
          <a:blip r:embed="rId7"/>
          <a:srcRect/>
          <a:stretch>
            <a:fillRect/>
          </a:stretch>
        </p:blipFill>
        <p:spPr bwMode="auto">
          <a:xfrm>
            <a:off x="6966640" y="2328635"/>
            <a:ext cx="1828800" cy="2057400"/>
          </a:xfrm>
          <a:prstGeom prst="rect">
            <a:avLst/>
          </a:prstGeom>
          <a:noFill/>
          <a:ln w="9525">
            <a:noFill/>
            <a:miter lim="800000"/>
            <a:headEnd/>
            <a:tailEnd/>
          </a:ln>
          <a:effectLst/>
        </p:spPr>
      </p:pic>
      <p:sp>
        <p:nvSpPr>
          <p:cNvPr id="6" name="Google Shape;336;p34">
            <a:extLst>
              <a:ext uri="{FF2B5EF4-FFF2-40B4-BE49-F238E27FC236}">
                <a16:creationId xmlns:a16="http://schemas.microsoft.com/office/drawing/2014/main" id="{19DC6BF0-F12D-29D7-34EB-73D9F6596421}"/>
              </a:ext>
            </a:extLst>
          </p:cNvPr>
          <p:cNvSpPr txBox="1">
            <a:spLocks/>
          </p:cNvSpPr>
          <p:nvPr/>
        </p:nvSpPr>
        <p:spPr>
          <a:xfrm>
            <a:off x="4364688" y="1511025"/>
            <a:ext cx="2514600" cy="259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dvent Pro"/>
              <a:buNone/>
              <a:defRPr sz="1600" b="0" i="0" u="none" strike="noStrike" cap="none">
                <a:solidFill>
                  <a:schemeClr val="lt1"/>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2pPr>
            <a:lvl3pPr marL="1371600" marR="0" lvl="2"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3pPr>
            <a:lvl4pPr marL="1828800" marR="0" lvl="3"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4pPr>
            <a:lvl5pPr marL="2286000" marR="0" lvl="4"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5pPr>
            <a:lvl6pPr marL="2743200" marR="0" lvl="5"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6pPr>
            <a:lvl7pPr marL="3200400" marR="0" lvl="6"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7pPr>
            <a:lvl8pPr marL="3657600" marR="0" lvl="7"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8pPr>
            <a:lvl9pPr marL="4114800" marR="0" lvl="8" indent="-317500" algn="ctr" rtl="0">
              <a:lnSpc>
                <a:spcPct val="100000"/>
              </a:lnSpc>
              <a:spcBef>
                <a:spcPts val="0"/>
              </a:spcBef>
              <a:spcAft>
                <a:spcPts val="0"/>
              </a:spcAft>
              <a:buClr>
                <a:schemeClr val="lt1"/>
              </a:buClr>
              <a:buSzPts val="1800"/>
              <a:buFont typeface="Advent Pro"/>
              <a:buNone/>
              <a:defRPr sz="1800" b="0" i="0" u="none" strike="noStrike" cap="none">
                <a:solidFill>
                  <a:schemeClr val="lt1"/>
                </a:solidFill>
                <a:latin typeface="Advent Pro"/>
                <a:ea typeface="Advent Pro"/>
                <a:cs typeface="Advent Pro"/>
                <a:sym typeface="Advent Pro"/>
              </a:defRPr>
            </a:lvl9pPr>
          </a:lstStyle>
          <a:p>
            <a:pPr marL="0" indent="0"/>
            <a:r>
              <a:rPr lang="en-IN" dirty="0">
                <a:solidFill>
                  <a:schemeClr val="accent1">
                    <a:lumMod val="50000"/>
                  </a:schemeClr>
                </a:solidFill>
              </a:rPr>
              <a:t>Instagram </a:t>
            </a:r>
            <a:r>
              <a:rPr lang="en-IN" dirty="0">
                <a:solidFill>
                  <a:schemeClr val="accent1">
                    <a:lumMod val="50000"/>
                  </a:schemeClr>
                </a:solidFill>
                <a:hlinkClick r:id="rId8">
                  <a:extLst>
                    <a:ext uri="{A12FA001-AC4F-418D-AE19-62706E023703}">
                      <ahyp:hlinkClr xmlns:ahyp="http://schemas.microsoft.com/office/drawing/2018/hyperlinkcolor" val="tx"/>
                    </a:ext>
                  </a:extLst>
                </a:hlinkClick>
              </a:rPr>
              <a:t>url:-</a:t>
            </a:r>
            <a:r>
              <a:rPr lang="en-IN" dirty="0">
                <a:solidFill>
                  <a:schemeClr val="accent1">
                    <a:lumMod val="50000"/>
                  </a:schemeClr>
                </a:solidFill>
              </a:rPr>
              <a:t> </a:t>
            </a:r>
            <a:r>
              <a:rPr lang="en-IN" dirty="0">
                <a:solidFill>
                  <a:schemeClr val="bg2"/>
                </a:solidFill>
              </a:rPr>
              <a:t> </a:t>
            </a:r>
          </a:p>
          <a:p>
            <a:pPr marL="0" indent="0"/>
            <a:r>
              <a:rPr lang="en-US" dirty="0">
                <a:solidFill>
                  <a:schemeClr val="bg2"/>
                </a:solidFill>
              </a:rPr>
              <a:t>https://instagram.com/_fashion_fanatic_?igshid=OGQ5ZDc2ODk2ZA==</a:t>
            </a:r>
            <a:endParaRPr lang="en-IN" dirty="0">
              <a:solidFill>
                <a:schemeClr val="bg2"/>
              </a:solidFill>
            </a:endParaRPr>
          </a:p>
        </p:txBody>
      </p:sp>
      <p:sp>
        <p:nvSpPr>
          <p:cNvPr id="11" name="Google Shape;335;p34">
            <a:extLst>
              <a:ext uri="{FF2B5EF4-FFF2-40B4-BE49-F238E27FC236}">
                <a16:creationId xmlns:a16="http://schemas.microsoft.com/office/drawing/2014/main" id="{EE010AF0-A460-59D2-7872-6E8287B01542}"/>
              </a:ext>
            </a:extLst>
          </p:cNvPr>
          <p:cNvSpPr txBox="1">
            <a:spLocks/>
          </p:cNvSpPr>
          <p:nvPr/>
        </p:nvSpPr>
        <p:spPr>
          <a:xfrm>
            <a:off x="4267200" y="590550"/>
            <a:ext cx="4316100" cy="920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700"/>
              <a:buFont typeface="Space Grotesk"/>
              <a:buNone/>
              <a:defRPr sz="57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2pPr>
            <a:lvl3pPr marR="0" lvl="2"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3pPr>
            <a:lvl4pPr marR="0" lvl="3"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4pPr>
            <a:lvl5pPr marR="0" lvl="4"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5pPr>
            <a:lvl6pPr marR="0" lvl="5"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6pPr>
            <a:lvl7pPr marR="0" lvl="6"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7pPr>
            <a:lvl8pPr marR="0" lvl="7"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8pPr>
            <a:lvl9pPr marR="0" lvl="8"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9pPr>
          </a:lstStyle>
          <a:p>
            <a:endParaRPr lang="en-IN" sz="4400" b="1" dirty="0">
              <a:solidFill>
                <a:schemeClr val="accent1">
                  <a:lumMod val="90000"/>
                </a:schemeClr>
              </a:solidFill>
            </a:endParaRPr>
          </a:p>
        </p:txBody>
      </p:sp>
      <p:sp>
        <p:nvSpPr>
          <p:cNvPr id="12" name="Rectangle 11"/>
          <p:cNvSpPr/>
          <p:nvPr/>
        </p:nvSpPr>
        <p:spPr>
          <a:xfrm>
            <a:off x="4267200" y="2571750"/>
            <a:ext cx="2286000" cy="523220"/>
          </a:xfrm>
          <a:prstGeom prst="rect">
            <a:avLst/>
          </a:prstGeom>
        </p:spPr>
        <p:txBody>
          <a:bodyPr>
            <a:spAutoFit/>
          </a:bodyPr>
          <a:lstStyle/>
          <a:p>
            <a:endParaRPr lang="en-US" dirty="0">
              <a:solidFill>
                <a:schemeClr val="accent1">
                  <a:lumMod val="75000"/>
                </a:schemeClr>
              </a:solidFill>
            </a:endParaRPr>
          </a:p>
          <a:p>
            <a:endParaRPr lang="en-US"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676400" y="209550"/>
            <a:ext cx="5235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t>Brand study</a:t>
            </a:r>
            <a:endParaRPr u="sng"/>
          </a:p>
        </p:txBody>
      </p:sp>
      <p:sp>
        <p:nvSpPr>
          <p:cNvPr id="368" name="Google Shape;368;p37"/>
          <p:cNvSpPr txBox="1">
            <a:spLocks noGrp="1"/>
          </p:cNvSpPr>
          <p:nvPr>
            <p:ph type="subTitle" idx="1"/>
          </p:nvPr>
        </p:nvSpPr>
        <p:spPr>
          <a:xfrm>
            <a:off x="1371600" y="1200150"/>
            <a:ext cx="7010400" cy="3733800"/>
          </a:xfrm>
          <a:prstGeom prst="rect">
            <a:avLst/>
          </a:prstGeom>
        </p:spPr>
        <p:txBody>
          <a:bodyPr spcFirstLastPara="1" wrap="square" lIns="91425" tIns="91425" rIns="91425" bIns="91425" anchor="ctr" anchorCtr="0">
            <a:noAutofit/>
          </a:bodyPr>
          <a:lstStyle/>
          <a:p>
            <a:pPr marL="0" lvl="0" indent="0" algn="l"/>
            <a:r>
              <a:rPr lang="en-US" b="1" dirty="0"/>
              <a:t>BRAND:- </a:t>
            </a:r>
            <a:r>
              <a:rPr lang="en-US" sz="1400" dirty="0"/>
              <a:t>Allen Solly was the first Indian brand to enter the shirts and jeans market officially. William Hollin founded Allen Solly and Co Ltd started in 1744. A firm called Madura Garments purchased the brand in the 1990s. Madura Garments was a subsidiary of Madura Coats and a major thread manufacturer.</a:t>
            </a:r>
          </a:p>
          <a:p>
            <a:pPr marL="0" lvl="0" indent="0" algn="l"/>
            <a:endParaRPr lang="en-US" sz="1400" b="1" dirty="0"/>
          </a:p>
          <a:p>
            <a:pPr marL="0" lvl="0" indent="0" algn="l">
              <a:buFont typeface="Wingdings" pitchFamily="2" charset="2"/>
              <a:buChar char="Ø"/>
            </a:pPr>
            <a:r>
              <a:rPr lang="en-US" sz="1400" b="1" dirty="0"/>
              <a:t>USP (Unique Selling Preposistion) :-</a:t>
            </a:r>
          </a:p>
          <a:p>
            <a:pPr marL="0" lvl="0" indent="0" algn="l"/>
            <a:r>
              <a:rPr lang="en-US" sz="1400" b="1" dirty="0"/>
              <a:t> </a:t>
            </a:r>
            <a:r>
              <a:rPr lang="en-US" sz="1400" dirty="0"/>
              <a:t>   Allen Solly’s Unique selling preposition(USP) lies in its fusion of work wear and casual wear, creating a distinctive style that sets it apart in the fashion industry. The brand's key USP includes:</a:t>
            </a:r>
          </a:p>
          <a:p>
            <a:pPr marL="0" lvl="0" indent="0" algn="l"/>
            <a:endParaRPr lang="en-US" sz="1400" dirty="0"/>
          </a:p>
          <a:p>
            <a:pPr marL="0" lvl="0" indent="0" algn="l">
              <a:buFont typeface="Arial" pitchFamily="34" charset="0"/>
              <a:buChar char="•"/>
            </a:pPr>
            <a:r>
              <a:rPr lang="en-US" sz="1400" b="1" dirty="0"/>
              <a:t> </a:t>
            </a:r>
            <a:r>
              <a:rPr lang="en-US" sz="1400" dirty="0"/>
              <a:t>Work-Leisure Blend</a:t>
            </a:r>
          </a:p>
          <a:p>
            <a:pPr marL="0" lvl="0" indent="0" algn="l">
              <a:buFont typeface="Arial" pitchFamily="34" charset="0"/>
              <a:buChar char="•"/>
            </a:pPr>
            <a:r>
              <a:rPr lang="en-US" sz="1400" dirty="0"/>
              <a:t> Contemporary Designs</a:t>
            </a:r>
          </a:p>
          <a:p>
            <a:pPr marL="0" lvl="0" indent="0" algn="l">
              <a:buFont typeface="Arial" pitchFamily="34" charset="0"/>
              <a:buChar char="•"/>
            </a:pPr>
            <a:r>
              <a:rPr lang="en-US" sz="1400" dirty="0"/>
              <a:t> Versatility</a:t>
            </a:r>
          </a:p>
          <a:p>
            <a:pPr marL="0" lvl="0" indent="0" algn="l">
              <a:buFont typeface="Arial" pitchFamily="34" charset="0"/>
              <a:buChar char="•"/>
            </a:pPr>
            <a:r>
              <a:rPr lang="en-US" sz="1400" dirty="0"/>
              <a:t> Quality and Durability</a:t>
            </a:r>
          </a:p>
          <a:p>
            <a:pPr marL="0" lvl="0" indent="0" algn="l">
              <a:buFont typeface="Arial" pitchFamily="34" charset="0"/>
              <a:buChar char="•"/>
            </a:pPr>
            <a:r>
              <a:rPr lang="en-US" sz="1400" dirty="0"/>
              <a:t> Individuality</a:t>
            </a:r>
            <a:endParaRPr lang="en-US" b="1" dirty="0"/>
          </a:p>
          <a:p>
            <a:pPr marL="0" lvl="0" indent="0" algn="l"/>
            <a:endParaRPr lang="en-US" dirty="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TEAM MEMBERS CONTRIBUTION</a:t>
            </a:r>
            <a:endParaRPr b="1" u="sng"/>
          </a:p>
        </p:txBody>
      </p:sp>
      <p:sp>
        <p:nvSpPr>
          <p:cNvPr id="4" name="Google Shape;367;p37"/>
          <p:cNvSpPr txBox="1">
            <a:spLocks/>
          </p:cNvSpPr>
          <p:nvPr/>
        </p:nvSpPr>
        <p:spPr>
          <a:xfrm>
            <a:off x="1295400" y="1047750"/>
            <a:ext cx="6553200" cy="3962400"/>
          </a:xfrm>
          <a:prstGeom prst="rect">
            <a:avLst/>
          </a:prstGeom>
          <a:noFill/>
          <a:ln>
            <a:noFill/>
          </a:ln>
        </p:spPr>
        <p:txBody>
          <a:bodyPr spcFirstLastPara="1" wrap="square" lIns="91425" tIns="91425" rIns="91425" bIns="91425" anchor="ctr" anchorCtr="0">
            <a:noAutofit/>
          </a:bodyPr>
          <a:lstStyle/>
          <a:p>
            <a:pPr lvl="0">
              <a:buClr>
                <a:schemeClr val="dk1"/>
              </a:buClr>
              <a:buSzPts val="3600"/>
            </a:pPr>
            <a:r>
              <a:rPr lang="en-US" sz="1200" dirty="0">
                <a:solidFill>
                  <a:schemeClr val="bg2">
                    <a:lumMod val="75000"/>
                  </a:schemeClr>
                </a:solidFill>
                <a:latin typeface="Arial Black" pitchFamily="34" charset="0"/>
                <a:ea typeface="Space Grotesk"/>
                <a:cs typeface="Space Grotesk"/>
                <a:sym typeface="Space Grotesk"/>
              </a:rPr>
              <a:t>1) KOLLI SONIA(TL):- </a:t>
            </a:r>
            <a:r>
              <a:rPr lang="en-US" sz="1200" u="sng" dirty="0">
                <a:solidFill>
                  <a:srgbClr val="00B0F0"/>
                </a:solidFill>
                <a:latin typeface="Arial Black" pitchFamily="34" charset="0"/>
                <a:ea typeface="Space Grotesk"/>
                <a:cs typeface="Space Grotesk"/>
                <a:sym typeface="Space Grotesk"/>
              </a:rPr>
              <a:t>ROLES</a:t>
            </a:r>
            <a:r>
              <a:rPr lang="en-US" sz="1200" dirty="0">
                <a:solidFill>
                  <a:srgbClr val="00B0F0"/>
                </a:solidFill>
                <a:latin typeface="Arial Black" pitchFamily="34" charset="0"/>
                <a:ea typeface="Space Grotesk"/>
                <a:cs typeface="Space Grotesk"/>
                <a:sym typeface="Space Grotesk"/>
              </a:rPr>
              <a:t>: </a:t>
            </a:r>
            <a:r>
              <a:rPr lang="en-US" sz="1200" dirty="0">
                <a:solidFill>
                  <a:schemeClr val="accent1">
                    <a:lumMod val="75000"/>
                  </a:schemeClr>
                </a:solidFill>
                <a:latin typeface="Arial Black" pitchFamily="34" charset="0"/>
                <a:ea typeface="Space Grotesk"/>
                <a:cs typeface="Space Grotesk"/>
                <a:sym typeface="Space Grotesk"/>
              </a:rPr>
              <a:t>Brand study, SEO Audit, Poster creation.</a:t>
            </a:r>
          </a:p>
          <a:p>
            <a:pPr marL="228600" lvl="0" indent="-228600">
              <a:buClr>
                <a:schemeClr val="dk1"/>
              </a:buClr>
              <a:buSzPts val="3600"/>
            </a:pPr>
            <a:r>
              <a:rPr lang="en-US" sz="1200" dirty="0">
                <a:solidFill>
                  <a:schemeClr val="bg1"/>
                </a:solidFill>
                <a:latin typeface="Bahnschrift" pitchFamily="34" charset="0"/>
                <a:ea typeface="Space Grotesk"/>
                <a:cs typeface="Space Grotesk"/>
                <a:sym typeface="Space Grotesk"/>
              </a:rPr>
              <a:t>I had done brand study which includes brand research, mission/ values, USP, analyze brand tone, smart goals, KPIs and I had done SEO AUDIT by using Chrome and also I had created poster by using canva.</a:t>
            </a:r>
          </a:p>
          <a:p>
            <a:pPr marL="228600" lvl="0" indent="-228600">
              <a:buClr>
                <a:schemeClr val="dk1"/>
              </a:buClr>
              <a:buSzPts val="3600"/>
            </a:pPr>
            <a:endParaRPr lang="en-US" sz="1200" dirty="0">
              <a:solidFill>
                <a:schemeClr val="bg1"/>
              </a:solidFill>
              <a:latin typeface="Bahnschrift" pitchFamily="34" charset="0"/>
              <a:ea typeface="Space Grotesk"/>
              <a:cs typeface="Space Grotesk"/>
              <a:sym typeface="Space Grotesk"/>
            </a:endParaRPr>
          </a:p>
          <a:p>
            <a:pPr marL="228600" lvl="0" indent="-228600">
              <a:buClr>
                <a:schemeClr val="dk1"/>
              </a:buClr>
              <a:buSzPts val="3600"/>
            </a:pPr>
            <a:r>
              <a:rPr lang="en-US" sz="1200" dirty="0">
                <a:solidFill>
                  <a:schemeClr val="bg2">
                    <a:lumMod val="75000"/>
                  </a:schemeClr>
                </a:solidFill>
                <a:latin typeface="Arial Black" pitchFamily="34" charset="0"/>
                <a:ea typeface="Space Grotesk"/>
                <a:cs typeface="Space Grotesk"/>
                <a:sym typeface="Space Grotesk"/>
              </a:rPr>
              <a:t>2) KUPPILI POOJA:- </a:t>
            </a:r>
            <a:r>
              <a:rPr lang="en-US" sz="1200" u="sng" dirty="0">
                <a:solidFill>
                  <a:srgbClr val="00B0F0"/>
                </a:solidFill>
                <a:latin typeface="Arial Black" pitchFamily="34" charset="0"/>
                <a:ea typeface="Space Grotesk"/>
                <a:cs typeface="Space Grotesk"/>
                <a:sym typeface="Space Grotesk"/>
              </a:rPr>
              <a:t>ROLES</a:t>
            </a:r>
            <a:r>
              <a:rPr lang="en-US" sz="1200" dirty="0">
                <a:solidFill>
                  <a:srgbClr val="00B0F0"/>
                </a:solidFill>
                <a:latin typeface="Arial Black" pitchFamily="34" charset="0"/>
                <a:ea typeface="Space Grotesk"/>
                <a:cs typeface="Space Grotesk"/>
                <a:sym typeface="Space Grotesk"/>
              </a:rPr>
              <a:t>: </a:t>
            </a:r>
            <a:r>
              <a:rPr lang="en-US" sz="1200" dirty="0">
                <a:solidFill>
                  <a:schemeClr val="accent1">
                    <a:lumMod val="75000"/>
                  </a:schemeClr>
                </a:solidFill>
                <a:latin typeface="Arial Black" pitchFamily="34" charset="0"/>
                <a:ea typeface="Space Grotesk"/>
                <a:cs typeface="Space Grotesk"/>
                <a:sym typeface="Space Grotesk"/>
              </a:rPr>
              <a:t>Competitor analysis, Keyword research, Instagram story.</a:t>
            </a:r>
          </a:p>
          <a:p>
            <a:pPr marL="228600" lvl="0" indent="-228600">
              <a:buClr>
                <a:schemeClr val="dk1"/>
              </a:buClr>
              <a:buSzPts val="3600"/>
            </a:pPr>
            <a:r>
              <a:rPr lang="en-US" sz="1200" dirty="0">
                <a:solidFill>
                  <a:schemeClr val="bg1"/>
                </a:solidFill>
                <a:latin typeface="Bahnschrift" pitchFamily="34" charset="0"/>
                <a:ea typeface="Space Grotesk"/>
                <a:cs typeface="Space Grotesk"/>
                <a:sym typeface="Space Grotesk"/>
              </a:rPr>
              <a:t>I had done competitor analysis, keyword research by using google and also I had created instagram account and I had posted stories in  </a:t>
            </a:r>
            <a:r>
              <a:rPr lang="en-IN" sz="1200" dirty="0">
                <a:solidFill>
                  <a:schemeClr val="bg1"/>
                </a:solidFill>
                <a:latin typeface="Bahnschrift" pitchFamily="34" charset="0"/>
              </a:rPr>
              <a:t>fashion fanatic  account</a:t>
            </a:r>
            <a:r>
              <a:rPr lang="en-US" sz="1200" dirty="0">
                <a:solidFill>
                  <a:schemeClr val="bg1"/>
                </a:solidFill>
                <a:latin typeface="Bahnschrift" pitchFamily="34" charset="0"/>
                <a:sym typeface="Space Grotesk"/>
              </a:rPr>
              <a:t>.</a:t>
            </a:r>
          </a:p>
          <a:p>
            <a:pPr marL="228600" lvl="0" indent="-228600">
              <a:buClr>
                <a:schemeClr val="dk1"/>
              </a:buClr>
              <a:buSzPts val="3600"/>
            </a:pPr>
            <a:endParaRPr lang="en-US" sz="1200" dirty="0">
              <a:solidFill>
                <a:schemeClr val="bg1"/>
              </a:solidFill>
              <a:latin typeface="Bahnschrift Light" pitchFamily="34" charset="0"/>
              <a:ea typeface="Space Grotesk"/>
              <a:cs typeface="Space Grotesk"/>
              <a:sym typeface="Space Grotesk"/>
            </a:endParaRPr>
          </a:p>
          <a:p>
            <a:pPr marL="228600" lvl="0" indent="-228600">
              <a:buClr>
                <a:schemeClr val="dk1"/>
              </a:buClr>
              <a:buSzPts val="3600"/>
            </a:pPr>
            <a:r>
              <a:rPr lang="en-US" sz="1200" dirty="0">
                <a:solidFill>
                  <a:schemeClr val="bg2">
                    <a:lumMod val="75000"/>
                  </a:schemeClr>
                </a:solidFill>
                <a:latin typeface="Arial Black" pitchFamily="34" charset="0"/>
                <a:ea typeface="Space Grotesk"/>
                <a:cs typeface="Space Grotesk"/>
                <a:sym typeface="Space Grotesk"/>
              </a:rPr>
              <a:t>3) PAGOTI HEMALATHA:- </a:t>
            </a:r>
            <a:r>
              <a:rPr lang="en-US" sz="1200" u="sng" dirty="0">
                <a:solidFill>
                  <a:srgbClr val="00B0F0"/>
                </a:solidFill>
                <a:latin typeface="Arial Black" pitchFamily="34" charset="0"/>
                <a:ea typeface="Space Grotesk"/>
                <a:cs typeface="Space Grotesk"/>
                <a:sym typeface="Space Grotesk"/>
              </a:rPr>
              <a:t>ROLES</a:t>
            </a:r>
            <a:r>
              <a:rPr lang="en-US" sz="1200" dirty="0">
                <a:solidFill>
                  <a:srgbClr val="00B0F0"/>
                </a:solidFill>
                <a:latin typeface="Arial Black" pitchFamily="34" charset="0"/>
                <a:ea typeface="Space Grotesk"/>
                <a:cs typeface="Space Grotesk"/>
                <a:sym typeface="Space Grotesk"/>
              </a:rPr>
              <a:t>: </a:t>
            </a:r>
            <a:r>
              <a:rPr lang="en-US" sz="1200" dirty="0">
                <a:solidFill>
                  <a:schemeClr val="accent1">
                    <a:lumMod val="75000"/>
                  </a:schemeClr>
                </a:solidFill>
                <a:latin typeface="Arial Black" pitchFamily="34" charset="0"/>
                <a:ea typeface="Space Grotesk"/>
                <a:cs typeface="Space Grotesk"/>
                <a:sym typeface="Space Grotesk"/>
              </a:rPr>
              <a:t>Buyers/Audience persona, Instagram story.</a:t>
            </a:r>
          </a:p>
          <a:p>
            <a:pPr marL="228600" lvl="0" indent="-228600">
              <a:buClr>
                <a:schemeClr val="dk1"/>
              </a:buClr>
              <a:buSzPts val="3600"/>
            </a:pPr>
            <a:r>
              <a:rPr lang="en-US" sz="1200" dirty="0">
                <a:solidFill>
                  <a:schemeClr val="bg1"/>
                </a:solidFill>
                <a:latin typeface="Bahnschrift" pitchFamily="34" charset="0"/>
                <a:ea typeface="Space Grotesk"/>
                <a:cs typeface="Space Grotesk"/>
                <a:sym typeface="Space Grotesk"/>
              </a:rPr>
              <a:t>I had done buyers/Audience persona with the help of google and also I helped in creation of instagram stories and highlights.</a:t>
            </a:r>
          </a:p>
          <a:p>
            <a:pPr marL="228600" lvl="0" indent="-228600">
              <a:buClr>
                <a:schemeClr val="dk1"/>
              </a:buClr>
              <a:buSzPts val="3600"/>
            </a:pPr>
            <a:endParaRPr lang="en-US" sz="1200" dirty="0">
              <a:solidFill>
                <a:schemeClr val="bg1"/>
              </a:solidFill>
              <a:latin typeface="Bahnschrift" pitchFamily="34" charset="0"/>
              <a:ea typeface="Space Grotesk"/>
              <a:cs typeface="Space Grotesk"/>
              <a:sym typeface="Space Grotesk"/>
            </a:endParaRPr>
          </a:p>
          <a:p>
            <a:pPr marL="228600" lvl="0" indent="-228600">
              <a:buClr>
                <a:schemeClr val="dk1"/>
              </a:buClr>
              <a:buSzPts val="3600"/>
            </a:pPr>
            <a:r>
              <a:rPr lang="en-US" sz="1200" dirty="0">
                <a:solidFill>
                  <a:schemeClr val="bg2">
                    <a:lumMod val="75000"/>
                  </a:schemeClr>
                </a:solidFill>
                <a:latin typeface="Arial Black" pitchFamily="34" charset="0"/>
                <a:ea typeface="Space Grotesk"/>
                <a:cs typeface="Space Grotesk"/>
                <a:sym typeface="Space Grotesk"/>
              </a:rPr>
              <a:t>4) DILLESWARA GOUDO:- </a:t>
            </a:r>
            <a:r>
              <a:rPr lang="en-US" sz="1200" u="sng" dirty="0">
                <a:solidFill>
                  <a:srgbClr val="00B0F0"/>
                </a:solidFill>
                <a:latin typeface="Arial Black" pitchFamily="34" charset="0"/>
                <a:ea typeface="Space Grotesk"/>
                <a:cs typeface="Space Grotesk"/>
                <a:sym typeface="Space Grotesk"/>
              </a:rPr>
              <a:t>ROLES</a:t>
            </a:r>
            <a:r>
              <a:rPr lang="en-US" sz="1200" dirty="0">
                <a:solidFill>
                  <a:srgbClr val="00B0F0"/>
                </a:solidFill>
                <a:latin typeface="Arial Black" pitchFamily="34" charset="0"/>
                <a:ea typeface="Space Grotesk"/>
                <a:cs typeface="Space Grotesk"/>
                <a:sym typeface="Space Grotesk"/>
              </a:rPr>
              <a:t>:</a:t>
            </a:r>
            <a:r>
              <a:rPr lang="en-US" sz="1200" dirty="0">
                <a:solidFill>
                  <a:schemeClr val="accent1">
                    <a:lumMod val="75000"/>
                  </a:schemeClr>
                </a:solidFill>
                <a:latin typeface="Arial Black" pitchFamily="34" charset="0"/>
                <a:ea typeface="Space Grotesk"/>
                <a:cs typeface="Space Grotesk"/>
                <a:sym typeface="Space Grotesk"/>
              </a:rPr>
              <a:t> Content calendar, marketing strategies. </a:t>
            </a:r>
          </a:p>
          <a:p>
            <a:pPr marL="228600" lvl="0" indent="-228600">
              <a:buClr>
                <a:schemeClr val="dk1"/>
              </a:buClr>
              <a:buSzPts val="3600"/>
            </a:pPr>
            <a:r>
              <a:rPr lang="en-US" sz="1200" dirty="0">
                <a:solidFill>
                  <a:schemeClr val="accent6"/>
                </a:solidFill>
                <a:latin typeface="Space Grotesk"/>
                <a:ea typeface="Space Grotesk"/>
                <a:cs typeface="Space Grotesk"/>
                <a:sym typeface="Space Grotesk"/>
              </a:rPr>
              <a:t>  </a:t>
            </a:r>
            <a:r>
              <a:rPr lang="en-US" sz="1200" dirty="0">
                <a:solidFill>
                  <a:schemeClr val="accent6"/>
                </a:solidFill>
                <a:latin typeface="Bahnschrift" pitchFamily="34" charset="0"/>
                <a:ea typeface="Space Grotesk"/>
                <a:cs typeface="Space Grotesk"/>
                <a:sym typeface="Space Grotesk"/>
              </a:rPr>
              <a:t>I had done content calendar by searching day to day activities of allen solly and also I searched for marketing strategies in google </a:t>
            </a:r>
          </a:p>
          <a:p>
            <a:pPr marL="228600" lvl="0" indent="-228600">
              <a:buClr>
                <a:schemeClr val="dk1"/>
              </a:buClr>
              <a:buSzPts val="3600"/>
            </a:pPr>
            <a:endParaRPr kumimoji="0" lang="en-US" sz="105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27E593DF-4684-472C-0AFD-8CE6564B1FF6}"/>
              </a:ext>
            </a:extLst>
          </p:cNvPr>
          <p:cNvPicPr>
            <a:picLocks noChangeAspect="1"/>
          </p:cNvPicPr>
          <p:nvPr/>
        </p:nvPicPr>
        <p:blipFill>
          <a:blip r:embed="rId2"/>
          <a:stretch>
            <a:fillRect/>
          </a:stretch>
        </p:blipFill>
        <p:spPr>
          <a:xfrm>
            <a:off x="1150362" y="644459"/>
            <a:ext cx="6812690" cy="3837353"/>
          </a:xfrm>
          <a:prstGeom prst="rect">
            <a:avLst/>
          </a:prstGeom>
        </p:spPr>
      </p:pic>
      <p:sp>
        <p:nvSpPr>
          <p:cNvPr id="16" name="Google Shape;335;p34">
            <a:extLst>
              <a:ext uri="{FF2B5EF4-FFF2-40B4-BE49-F238E27FC236}">
                <a16:creationId xmlns:a16="http://schemas.microsoft.com/office/drawing/2014/main" id="{C374360D-EEE7-E16B-9E80-04050A55A32B}"/>
              </a:ext>
            </a:extLst>
          </p:cNvPr>
          <p:cNvSpPr txBox="1">
            <a:spLocks/>
          </p:cNvSpPr>
          <p:nvPr/>
        </p:nvSpPr>
        <p:spPr>
          <a:xfrm>
            <a:off x="2895600" y="2038350"/>
            <a:ext cx="3551464" cy="122078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Space Grotesk"/>
              <a:buNone/>
              <a:defRPr sz="32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500"/>
              <a:buFont typeface="Space Grotesk"/>
              <a:buNone/>
              <a:defRPr sz="3500" b="1" i="0" u="none" strike="noStrike" cap="none">
                <a:solidFill>
                  <a:schemeClr val="dk1"/>
                </a:solidFill>
                <a:latin typeface="Space Grotesk"/>
                <a:ea typeface="Space Grotesk"/>
                <a:cs typeface="Space Grotesk"/>
                <a:sym typeface="Space Grotesk"/>
              </a:defRPr>
            </a:lvl9pPr>
          </a:lstStyle>
          <a:p>
            <a:pPr algn="l"/>
            <a:r>
              <a:rPr lang="en-IN" sz="4400" b="1" dirty="0">
                <a:solidFill>
                  <a:schemeClr val="accent1">
                    <a:lumMod val="50000"/>
                  </a:schemeClr>
                </a:solidFill>
              </a:rPr>
              <a:t>THANK YOU</a:t>
            </a:r>
          </a:p>
        </p:txBody>
      </p:sp>
    </p:spTree>
    <p:extLst>
      <p:ext uri="{BB962C8B-B14F-4D97-AF65-F5344CB8AC3E}">
        <p14:creationId xmlns:p14="http://schemas.microsoft.com/office/powerpoint/2010/main" val="23114227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a:latin typeface="Arial Black" pitchFamily="34" charset="0"/>
              </a:rPr>
              <a:t> </a:t>
            </a:r>
            <a:r>
              <a:rPr lang="en-US" sz="1600" b="1" dirty="0">
                <a:latin typeface="Arial Black" pitchFamily="34" charset="0"/>
              </a:rPr>
              <a:t>Mission:</a:t>
            </a:r>
            <a:r>
              <a:rPr lang="en-US" sz="1600" b="1" dirty="0"/>
              <a:t>-</a:t>
            </a:r>
            <a:r>
              <a:rPr lang="en-US" sz="1600" dirty="0"/>
              <a:t> To provide stylish, innovative, and high-quality fashion apparel for men and women, offering a blend of work wear and casual wear that reflects contemporary trends.</a:t>
            </a:r>
          </a:p>
          <a:p>
            <a:pPr algn="l">
              <a:buFont typeface="Wingdings" pitchFamily="2" charset="2"/>
              <a:buChar char="Ø"/>
            </a:pPr>
            <a:endParaRPr lang="en-US" sz="1600" dirty="0"/>
          </a:p>
          <a:p>
            <a:pPr algn="l">
              <a:buFont typeface="Wingdings" pitchFamily="2" charset="2"/>
              <a:buChar char="Ø"/>
            </a:pPr>
            <a:r>
              <a:rPr lang="en-US" sz="1600" b="1" dirty="0">
                <a:latin typeface="Arial Black" pitchFamily="34" charset="0"/>
              </a:rPr>
              <a:t>Values:- </a:t>
            </a:r>
          </a:p>
          <a:p>
            <a:pPr algn="l">
              <a:buFont typeface="Arial" pitchFamily="34" charset="0"/>
              <a:buChar char="•"/>
            </a:pPr>
            <a:r>
              <a:rPr lang="en-US" sz="1600" dirty="0"/>
              <a:t>Style and Innovation</a:t>
            </a:r>
          </a:p>
          <a:p>
            <a:pPr algn="l">
              <a:buFont typeface="Arial" pitchFamily="34" charset="0"/>
              <a:buChar char="•"/>
            </a:pPr>
            <a:r>
              <a:rPr lang="en-US" sz="1600" dirty="0"/>
              <a:t>Quality</a:t>
            </a:r>
          </a:p>
          <a:p>
            <a:pPr algn="l">
              <a:buFont typeface="Arial" pitchFamily="34" charset="0"/>
              <a:buChar char="•"/>
            </a:pPr>
            <a:r>
              <a:rPr lang="en-US" sz="1600" dirty="0"/>
              <a:t> Versatility</a:t>
            </a:r>
          </a:p>
          <a:p>
            <a:pPr algn="l">
              <a:buFont typeface="Arial" pitchFamily="34" charset="0"/>
              <a:buChar char="•"/>
            </a:pPr>
            <a:r>
              <a:rPr lang="en-US" sz="1600" dirty="0"/>
              <a:t>Individuality</a:t>
            </a:r>
          </a:p>
          <a:p>
            <a:pPr algn="l">
              <a:buFont typeface="Arial" pitchFamily="34" charset="0"/>
              <a:buChar char="•"/>
            </a:pPr>
            <a:r>
              <a:rPr lang="en-US" sz="1600" dirty="0"/>
              <a:t>Confidence</a:t>
            </a:r>
          </a:p>
          <a:p>
            <a:pPr algn="l">
              <a:buFont typeface="Arial" pitchFamily="34" charset="0"/>
              <a:buChar char="•"/>
            </a:pPr>
            <a:endParaRPr lang="en-US" sz="1600" dirty="0"/>
          </a:p>
          <a:p>
            <a:pPr algn="l">
              <a:buFont typeface="Arial" pitchFamily="34" charset="0"/>
              <a:buChar char="•"/>
            </a:pPr>
            <a:endParaRPr lang="en-US" sz="1600" dirty="0"/>
          </a:p>
        </p:txBody>
      </p:sp>
      <p:sp>
        <p:nvSpPr>
          <p:cNvPr id="21" name="Title 20"/>
          <p:cNvSpPr>
            <a:spLocks noGrp="1"/>
          </p:cNvSpPr>
          <p:nvPr>
            <p:ph type="title" idx="5"/>
          </p:nvPr>
        </p:nvSpPr>
        <p:spPr>
          <a:xfrm>
            <a:off x="907074" y="361951"/>
            <a:ext cx="6636725" cy="533399"/>
          </a:xfrm>
        </p:spPr>
        <p:txBody>
          <a:bodyPr/>
          <a:lstStyle/>
          <a:p>
            <a:pPr algn="ctr"/>
            <a:r>
              <a:rPr lang="en-US" u="sng" dirty="0">
                <a:solidFill>
                  <a:schemeClr val="accent1">
                    <a:lumMod val="90000"/>
                  </a:schemeClr>
                </a:solidFill>
              </a:rPr>
              <a:t>Brand Study</a:t>
            </a: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b="1" dirty="0">
                <a:latin typeface="Arial Black" pitchFamily="34" charset="0"/>
              </a:rPr>
              <a:t>Analyze Brand Tone and Identity</a:t>
            </a:r>
            <a:r>
              <a:rPr lang="en-US" b="1" dirty="0"/>
              <a:t>:- </a:t>
            </a:r>
            <a:r>
              <a:rPr lang="en-US" dirty="0"/>
              <a:t>Allen Solly is a well-known Indian brand that specializes in men's and women's clothing. Its brand tone and identity can be analyzed as follows:</a:t>
            </a:r>
          </a:p>
          <a:p>
            <a:pPr algn="l">
              <a:buFont typeface="Arial" pitchFamily="34" charset="0"/>
              <a:buChar char="•"/>
            </a:pPr>
            <a:r>
              <a:rPr lang="en-US" dirty="0"/>
              <a:t>Casual and Relaxed</a:t>
            </a:r>
          </a:p>
          <a:p>
            <a:pPr algn="l">
              <a:buFont typeface="Arial" pitchFamily="34" charset="0"/>
              <a:buChar char="•"/>
            </a:pPr>
            <a:r>
              <a:rPr lang="en-US" dirty="0"/>
              <a:t>Contemporary and Trendy</a:t>
            </a:r>
          </a:p>
          <a:p>
            <a:pPr algn="l">
              <a:buFont typeface="Arial" pitchFamily="34" charset="0"/>
              <a:buChar char="•"/>
            </a:pPr>
            <a:r>
              <a:rPr lang="en-US" dirty="0"/>
              <a:t>Vibrant and Playful</a:t>
            </a:r>
          </a:p>
          <a:p>
            <a:pPr algn="l">
              <a:buFont typeface="Arial" pitchFamily="34" charset="0"/>
              <a:buChar char="•"/>
            </a:pPr>
            <a:r>
              <a:rPr lang="en-US" dirty="0"/>
              <a:t>Quality and Sophistication</a:t>
            </a:r>
          </a:p>
          <a:p>
            <a:pPr algn="l">
              <a:buFont typeface="Arial" pitchFamily="34" charset="0"/>
              <a:buChar char="•"/>
            </a:pPr>
            <a:r>
              <a:rPr lang="en-US" dirty="0"/>
              <a:t>Youthful and Energetic</a:t>
            </a:r>
          </a:p>
          <a:p>
            <a:pPr algn="l">
              <a:buFont typeface="Arial" pitchFamily="34" charset="0"/>
              <a:buChar char="•"/>
            </a:pPr>
            <a:r>
              <a:rPr lang="en-US" dirty="0"/>
              <a:t>Versatile and Accessible</a:t>
            </a:r>
          </a:p>
          <a:p>
            <a:pPr algn="l">
              <a:buFont typeface="Arial" pitchFamily="34" charset="0"/>
              <a:buChar char="•"/>
            </a:pPr>
            <a:r>
              <a:rPr lang="en-US" dirty="0"/>
              <a:t>Innovative and Tech-Savvy</a:t>
            </a:r>
          </a:p>
          <a:p>
            <a:pPr algn="l">
              <a:buFont typeface="Arial" pitchFamily="34" charset="0"/>
              <a:buChar char="•"/>
            </a:pPr>
            <a:r>
              <a:rPr lang="en-US" dirty="0"/>
              <a:t>Indian Heritage with a Global Twist</a:t>
            </a:r>
          </a:p>
          <a:p>
            <a:pPr algn="l">
              <a:buFont typeface="Arial" pitchFamily="34" charset="0"/>
              <a:buChar char="•"/>
            </a:pPr>
            <a:r>
              <a:rPr lang="en-US" dirty="0"/>
              <a:t>Socially Responsible</a:t>
            </a:r>
          </a:p>
          <a:p>
            <a:pPr algn="l">
              <a:buFont typeface="Arial" pitchFamily="34" charset="0"/>
              <a:buChar char="•"/>
            </a:pP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6" name="Subtitle 15"/>
          <p:cNvSpPr>
            <a:spLocks noGrp="1"/>
          </p:cNvSpPr>
          <p:nvPr>
            <p:ph type="subTitle" idx="6"/>
          </p:nvPr>
        </p:nvSpPr>
        <p:spPr>
          <a:xfrm>
            <a:off x="685801"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dirty="0">
                <a:latin typeface="Arial Black" pitchFamily="34" charset="0"/>
              </a:rPr>
              <a:t>SMART Goals:-</a:t>
            </a:r>
          </a:p>
          <a:p>
            <a:pPr algn="l"/>
            <a:endParaRPr lang="en-US" dirty="0">
              <a:latin typeface="Arial Black" pitchFamily="34" charset="0"/>
            </a:endParaRPr>
          </a:p>
          <a:p>
            <a:pPr algn="l">
              <a:buFont typeface="Arial" pitchFamily="34" charset="0"/>
              <a:buChar char="•"/>
            </a:pPr>
            <a:r>
              <a:rPr lang="en-US" sz="1100" dirty="0"/>
              <a:t>Increase Online Sales: Achieve a 20% increase in online sales within the next fiscal year, compared to the previous year.</a:t>
            </a:r>
          </a:p>
          <a:p>
            <a:pPr algn="l">
              <a:buFont typeface="Arial" pitchFamily="34" charset="0"/>
              <a:buChar char="•"/>
            </a:pPr>
            <a:r>
              <a:rPr lang="en-US" sz="1100" dirty="0"/>
              <a:t>Expand Retail Presence: Open three new retail stores in prime locations in key cities within the next 12 months.</a:t>
            </a:r>
          </a:p>
          <a:p>
            <a:pPr algn="l">
              <a:buFont typeface="Arial" pitchFamily="34" charset="0"/>
              <a:buChar char="•"/>
            </a:pPr>
            <a:r>
              <a:rPr lang="en-US" sz="1100" dirty="0"/>
              <a:t>Enhance Brand Awareness: Increase brand awareness by 15% through targeted digital marketing campaigns in the next two quarters.</a:t>
            </a:r>
          </a:p>
          <a:p>
            <a:pPr algn="l">
              <a:buFont typeface="Arial" pitchFamily="34" charset="0"/>
              <a:buChar char="•"/>
            </a:pPr>
            <a:r>
              <a:rPr lang="en-US" sz="1100" dirty="0"/>
              <a:t>Improve Customer Loyalty: Increase the customer retention rate by 10% by the end of the year through loyalty programs and improved customer service.</a:t>
            </a:r>
          </a:p>
          <a:p>
            <a:pPr algn="l">
              <a:buFont typeface="Arial" pitchFamily="34" charset="0"/>
              <a:buChar char="•"/>
            </a:pPr>
            <a:r>
              <a:rPr lang="en-US" sz="1100" dirty="0"/>
              <a:t>Sustainability Initiatives: Achieve a 20% reduction in the brand's carbon footprint by implementing sustainable sourcing and production practices within two years</a:t>
            </a:r>
            <a:r>
              <a:rPr lang="en-US" sz="1800" dirty="0">
                <a:latin typeface="Arial Black" pitchFamily="34" charset="0"/>
              </a:rPr>
              <a:t>.</a:t>
            </a:r>
          </a:p>
        </p:txBody>
      </p:sp>
      <p:sp>
        <p:nvSpPr>
          <p:cNvPr id="21" name="Title 20"/>
          <p:cNvSpPr>
            <a:spLocks noGrp="1"/>
          </p:cNvSpPr>
          <p:nvPr>
            <p:ph type="title" idx="5"/>
          </p:nvPr>
        </p:nvSpPr>
        <p:spPr>
          <a:xfrm>
            <a:off x="907074" y="361951"/>
            <a:ext cx="6636725" cy="533399"/>
          </a:xfrm>
        </p:spPr>
        <p:txBody>
          <a:bodyPr/>
          <a:lstStyle/>
          <a:p>
            <a:pPr algn="ctr"/>
            <a:r>
              <a:rPr lang="en-US" u="sng" dirty="0">
                <a:solidFill>
                  <a:schemeClr val="accent1">
                    <a:lumMod val="90000"/>
                  </a:schemeClr>
                </a:solidFill>
              </a:rPr>
              <a:t>Brand Study</a:t>
            </a:r>
          </a:p>
        </p:txBody>
      </p:sp>
      <p:sp>
        <p:nvSpPr>
          <p:cNvPr id="5" name="Subtitle 15"/>
          <p:cNvSpPr>
            <a:spLocks noGrp="1"/>
          </p:cNvSpPr>
          <p:nvPr>
            <p:ph type="subTitle" idx="6"/>
          </p:nvPr>
        </p:nvSpPr>
        <p:spPr>
          <a:xfrm>
            <a:off x="4419600" y="1047750"/>
            <a:ext cx="3352800" cy="3886200"/>
          </a:xfrm>
          <a:ln>
            <a:solidFill>
              <a:schemeClr val="accent1">
                <a:lumMod val="90000"/>
              </a:schemeClr>
            </a:solidFill>
          </a:ln>
        </p:spPr>
        <p:style>
          <a:lnRef idx="3">
            <a:schemeClr val="lt1"/>
          </a:lnRef>
          <a:fillRef idx="1">
            <a:schemeClr val="accent2"/>
          </a:fillRef>
          <a:effectRef idx="1">
            <a:schemeClr val="accent2"/>
          </a:effectRef>
          <a:fontRef idx="minor">
            <a:schemeClr val="lt1"/>
          </a:fontRef>
        </p:style>
        <p:txBody>
          <a:bodyPr/>
          <a:lstStyle/>
          <a:p>
            <a:pPr algn="l">
              <a:buFont typeface="Wingdings" pitchFamily="2" charset="2"/>
              <a:buChar char="Ø"/>
            </a:pPr>
            <a:r>
              <a:rPr lang="en-US" sz="1600" b="1" dirty="0">
                <a:latin typeface="Arial Black" pitchFamily="34" charset="0"/>
              </a:rPr>
              <a:t>KPIs</a:t>
            </a:r>
          </a:p>
          <a:p>
            <a:pPr algn="l"/>
            <a:endParaRPr lang="en-US" sz="1600" b="1" dirty="0">
              <a:latin typeface="Arial Black" pitchFamily="34" charset="0"/>
            </a:endParaRPr>
          </a:p>
          <a:p>
            <a:pPr algn="l">
              <a:buFont typeface="Arial" pitchFamily="34" charset="0"/>
              <a:buChar char="•"/>
            </a:pPr>
            <a:r>
              <a:rPr lang="en-US" sz="1050" dirty="0"/>
              <a:t>Conversion Rate: Measure the percentage of website visitors who make a purchase, aiming for an increase in conversion rate.</a:t>
            </a:r>
          </a:p>
          <a:p>
            <a:pPr algn="l">
              <a:buFont typeface="Arial" pitchFamily="34" charset="0"/>
              <a:buChar char="•"/>
            </a:pPr>
            <a:r>
              <a:rPr lang="en-US" sz="1050" dirty="0"/>
              <a:t>Foot Traffic: Track the number of visitors to retail stores to assess the success of physical locations.</a:t>
            </a:r>
          </a:p>
          <a:p>
            <a:pPr algn="l">
              <a:buFont typeface="Arial" pitchFamily="34" charset="0"/>
              <a:buChar char="•"/>
            </a:pPr>
            <a:r>
              <a:rPr lang="en-US" sz="1050" dirty="0"/>
              <a:t>Social Media Engagement: Monitor likes, shares, comments, and followers on social media platforms to gauge brand engagement.</a:t>
            </a:r>
          </a:p>
          <a:p>
            <a:pPr algn="l">
              <a:buFont typeface="Arial" pitchFamily="34" charset="0"/>
              <a:buChar char="•"/>
            </a:pPr>
            <a:r>
              <a:rPr lang="en-US" sz="1050" dirty="0"/>
              <a:t>Customer Lifetime Value (CLV): Calculate the average CLV to understand the long-term value of customers and identify opportunities for improvement.</a:t>
            </a:r>
          </a:p>
          <a:p>
            <a:pPr algn="l">
              <a:buFont typeface="Arial" pitchFamily="34" charset="0"/>
              <a:buChar char="•"/>
            </a:pPr>
            <a:r>
              <a:rPr lang="en-US" sz="1050" dirty="0"/>
              <a:t>Inventory Turnover: Measure how quickly inventory is sold and replaced, ensuring efficient stock management.</a:t>
            </a:r>
          </a:p>
          <a:p>
            <a:pPr algn="l">
              <a:buFont typeface="Arial" pitchFamily="34" charset="0"/>
              <a:buChar char="•"/>
            </a:pPr>
            <a:r>
              <a:rPr lang="en-US" sz="1000" dirty="0"/>
              <a:t>Market Share: Monitor market share within the fashion industry to assess Allen </a:t>
            </a:r>
            <a:r>
              <a:rPr lang="en-US" sz="1000" dirty="0" err="1"/>
              <a:t>Solly's</a:t>
            </a:r>
            <a:r>
              <a:rPr lang="en-US" sz="1000" dirty="0"/>
              <a:t> competitive position.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1447800" y="209550"/>
            <a:ext cx="533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u="sng" dirty="0"/>
              <a:t>Buyer’s / Audience’s persona</a:t>
            </a:r>
            <a:endParaRPr sz="2800" u="sng"/>
          </a:p>
        </p:txBody>
      </p:sp>
      <p:sp>
        <p:nvSpPr>
          <p:cNvPr id="368" name="Google Shape;368;p37"/>
          <p:cNvSpPr txBox="1">
            <a:spLocks noGrp="1"/>
          </p:cNvSpPr>
          <p:nvPr>
            <p:ph type="subTitle" idx="1"/>
          </p:nvPr>
        </p:nvSpPr>
        <p:spPr>
          <a:xfrm>
            <a:off x="1981200" y="1200150"/>
            <a:ext cx="6400800" cy="3733800"/>
          </a:xfrm>
          <a:prstGeom prst="rect">
            <a:avLst/>
          </a:prstGeom>
        </p:spPr>
        <p:txBody>
          <a:bodyPr spcFirstLastPara="1" wrap="square" lIns="91425" tIns="91425" rIns="91425" bIns="91425" anchor="ctr" anchorCtr="0">
            <a:noAutofit/>
          </a:bodyPr>
          <a:lstStyle/>
          <a:p>
            <a:pPr marL="0" lvl="0" indent="0" algn="l"/>
            <a:endParaRPr lang="en-US" b="1" dirty="0"/>
          </a:p>
          <a:p>
            <a:pPr marL="0" lvl="0" indent="0" algn="l"/>
            <a:endParaRPr lang="en-US" dirty="0"/>
          </a:p>
          <a:p>
            <a:pPr marL="0" lvl="0" indent="0" algn="l"/>
            <a:endParaRPr/>
          </a:p>
        </p:txBody>
      </p:sp>
      <p:sp>
        <p:nvSpPr>
          <p:cNvPr id="27650" name="AutoShape 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2" name="AutoShape 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4" name="AutoShape 6"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6" name="AutoShape 8"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58" name="AutoShape 10"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0" name="AutoShape 12"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7662" name="AutoShape 14" descr="blob:https://web.whatsapp.com/2118095d-d327-43ba-b6dc-23230d9693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 name="Google Shape;367;p37"/>
          <p:cNvSpPr txBox="1">
            <a:spLocks/>
          </p:cNvSpPr>
          <p:nvPr/>
        </p:nvSpPr>
        <p:spPr>
          <a:xfrm>
            <a:off x="1524000" y="1047750"/>
            <a:ext cx="6096000" cy="3962400"/>
          </a:xfrm>
          <a:prstGeom prst="rect">
            <a:avLst/>
          </a:prstGeom>
          <a:noFill/>
          <a:ln>
            <a:noFill/>
          </a:ln>
        </p:spPr>
        <p:txBody>
          <a:bodyPr spcFirstLastPara="1" wrap="square" lIns="91425" tIns="91425" rIns="91425" bIns="91425" anchor="ctr" anchorCtr="0">
            <a:noAutofit/>
          </a:bodyPr>
          <a:lstStyle/>
          <a:p>
            <a:pPr lvl="0" algn="ctr">
              <a:buClr>
                <a:schemeClr val="dk1"/>
              </a:buClr>
              <a:buSzPts val="3600"/>
            </a:pPr>
            <a:r>
              <a:rPr lang="en-US" sz="1200" dirty="0">
                <a:solidFill>
                  <a:schemeClr val="accent6"/>
                </a:solidFill>
                <a:latin typeface="Space Grotesk"/>
                <a:ea typeface="Space Grotesk"/>
                <a:cs typeface="Space Grotesk"/>
                <a:sym typeface="Space Grotesk"/>
              </a:rPr>
              <a:t>Allen Solly is a popular clothing brand in India. Their target audience persona typically includes:</a:t>
            </a:r>
          </a:p>
          <a:p>
            <a:pPr marL="228600" lvl="0" indent="-228600" algn="ctr">
              <a:buClr>
                <a:schemeClr val="dk1"/>
              </a:buClr>
              <a:buSzPts val="3600"/>
              <a:buFont typeface="+mj-lt"/>
              <a:buAutoNum type="arabicPeriod"/>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1</a:t>
            </a:r>
            <a:r>
              <a:rPr lang="en-US" sz="1200" u="sng" dirty="0">
                <a:solidFill>
                  <a:schemeClr val="accent6"/>
                </a:solidFill>
                <a:latin typeface="Space Grotesk"/>
                <a:ea typeface="Space Grotesk"/>
                <a:cs typeface="Space Grotesk"/>
                <a:sym typeface="Space Grotesk"/>
              </a:rPr>
              <a:t>.Demographics: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Age: Primarily young to middle-aged adults.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Gender: Both men and women.</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Income: Middle to upper-middle-class individuals.  </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.2</a:t>
            </a:r>
            <a:r>
              <a:rPr lang="en-US" sz="1200" u="sng" dirty="0">
                <a:solidFill>
                  <a:schemeClr val="accent6"/>
                </a:solidFill>
                <a:latin typeface="Space Grotesk"/>
                <a:ea typeface="Space Grotesk"/>
                <a:cs typeface="Space Grotesk"/>
                <a:sym typeface="Space Grotesk"/>
              </a:rPr>
              <a:t>. Lifestyle</a:t>
            </a:r>
            <a:r>
              <a:rPr lang="en-US" sz="1200" dirty="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Fashion-conscious individuals who appreciate modern and trendy clothing.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Professionals or those who prefer smart-casual or business-casual attire. </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3</a:t>
            </a:r>
            <a:r>
              <a:rPr lang="en-US" sz="1200" u="sng" dirty="0">
                <a:solidFill>
                  <a:schemeClr val="accent6"/>
                </a:solidFill>
                <a:latin typeface="Space Grotesk"/>
                <a:ea typeface="Space Grotesk"/>
                <a:cs typeface="Space Grotesk"/>
                <a:sym typeface="Space Grotesk"/>
              </a:rPr>
              <a:t>. Psychographics</a:t>
            </a:r>
            <a:r>
              <a:rPr lang="en-US" sz="1200" dirty="0">
                <a:solidFill>
                  <a:schemeClr val="accent6"/>
                </a:solidFill>
                <a:latin typeface="Space Grotesk"/>
                <a:ea typeface="Space Grotesk"/>
                <a:cs typeface="Space Grotesk"/>
                <a:sym typeface="Space Grotesk"/>
              </a:rPr>
              <a:t>: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Trendy and fashionable.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Socially active and outgoing</a:t>
            </a:r>
          </a:p>
          <a:p>
            <a:pPr marL="228600" lvl="0" indent="-228600" algn="ctr">
              <a:buClr>
                <a:schemeClr val="dk1"/>
              </a:buClr>
              <a:buSzPts val="3600"/>
            </a:pPr>
            <a:endParaRPr lang="en-US" sz="1200" dirty="0">
              <a:solidFill>
                <a:schemeClr val="accent6"/>
              </a:solidFill>
              <a:latin typeface="Space Grotesk"/>
              <a:ea typeface="Space Grotesk"/>
              <a:cs typeface="Space Grotesk"/>
              <a:sym typeface="Space Grotesk"/>
            </a:endParaRP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4. </a:t>
            </a:r>
            <a:r>
              <a:rPr lang="en-US" sz="1200" u="sng" dirty="0">
                <a:solidFill>
                  <a:schemeClr val="accent6"/>
                </a:solidFill>
                <a:latin typeface="Space Grotesk"/>
                <a:ea typeface="Space Grotesk"/>
                <a:cs typeface="Space Grotesk"/>
                <a:sym typeface="Space Grotesk"/>
              </a:rPr>
              <a:t>Behavio</a:t>
            </a:r>
            <a:r>
              <a:rPr lang="en-US" sz="1200" dirty="0">
                <a:solidFill>
                  <a:schemeClr val="accent6"/>
                </a:solidFill>
                <a:latin typeface="Space Grotesk"/>
                <a:ea typeface="Space Grotesk"/>
                <a:cs typeface="Space Grotesk"/>
                <a:sym typeface="Space Grotesk"/>
              </a:rPr>
              <a:t>r: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Frequent shoppers who keep up with the latest fashion trends.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 May have brand loyalty and prefer to shop at branded stores. </a:t>
            </a:r>
          </a:p>
          <a:p>
            <a:pPr marL="228600" lvl="0" indent="-228600" algn="ctr">
              <a:buClr>
                <a:schemeClr val="dk1"/>
              </a:buClr>
              <a:buSzPts val="3600"/>
            </a:pPr>
            <a:r>
              <a:rPr lang="en-US" sz="1200" dirty="0">
                <a:solidFill>
                  <a:schemeClr val="accent6"/>
                </a:solidFill>
                <a:latin typeface="Space Grotesk"/>
                <a:ea typeface="Space Grotesk"/>
                <a:cs typeface="Space Grotesk"/>
                <a:sym typeface="Space Grotesk"/>
              </a:rPr>
              <a:t>  </a:t>
            </a:r>
            <a:endParaRPr kumimoji="0" lang="en-US" sz="105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809750"/>
            <a:ext cx="6858000" cy="33337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1</a:t>
            </a:r>
            <a:r>
              <a:rPr lang="en-US" sz="1800" b="1" dirty="0">
                <a:solidFill>
                  <a:schemeClr val="accent6"/>
                </a:solidFill>
                <a:latin typeface="Space Grotesk"/>
                <a:ea typeface="Space Grotesk"/>
                <a:cs typeface="Space Grotesk"/>
                <a:sym typeface="Space Grotesk"/>
              </a:rPr>
              <a:t>:-                     </a:t>
            </a:r>
            <a:r>
              <a:rPr lang="en-US" sz="1800" b="1" u="sng" dirty="0">
                <a:solidFill>
                  <a:schemeClr val="accent6"/>
                </a:solidFill>
                <a:latin typeface="Space Grotesk"/>
                <a:ea typeface="Space Grotesk"/>
                <a:cs typeface="Space Grotesk"/>
                <a:sym typeface="Space Grotesk"/>
              </a:rPr>
              <a:t>Raymond ltd</a:t>
            </a: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 </a:t>
            </a:r>
            <a:r>
              <a:rPr lang="en-US" dirty="0"/>
              <a:t>Known for their exquisite ethnic, indo-western formal and casual fashion apparel, Raymond Fashion is the leading designer lifestyle brand that provides premium styling, quality and value to consumers.</a:t>
            </a:r>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sp>
        <p:nvSpPr>
          <p:cNvPr id="21" name="Google Shape;367;p37"/>
          <p:cNvSpPr txBox="1">
            <a:spLocks/>
          </p:cNvSpPr>
          <p:nvPr/>
        </p:nvSpPr>
        <p:spPr>
          <a:xfrm>
            <a:off x="1066800" y="1047750"/>
            <a:ext cx="6858000" cy="685800"/>
          </a:xfrm>
          <a:prstGeom prst="rect">
            <a:avLst/>
          </a:prstGeom>
          <a:noFill/>
          <a:ln>
            <a:noFill/>
          </a:ln>
        </p:spPr>
        <p:txBody>
          <a:bodyPr spcFirstLastPara="1" wrap="square" lIns="91425" tIns="91425" rIns="91425" bIns="91425" anchor="ctr" anchorCtr="0">
            <a:noAutofit/>
          </a:bodyPr>
          <a:lstStyle/>
          <a:p>
            <a:pPr lvl="0">
              <a:buClr>
                <a:schemeClr val="dk1"/>
              </a:buClr>
              <a:buSzPts val="3600"/>
            </a:pPr>
            <a:r>
              <a:rPr lang="en-US" sz="1600" dirty="0">
                <a:solidFill>
                  <a:schemeClr val="accent6"/>
                </a:solidFill>
                <a:latin typeface="Space Grotesk"/>
                <a:ea typeface="Space Grotesk"/>
                <a:cs typeface="Space Grotesk"/>
                <a:sym typeface="Space Grotesk"/>
              </a:rPr>
              <a:t>  The three competitors of </a:t>
            </a:r>
            <a:r>
              <a:rPr lang="en-US" sz="1600" b="1" dirty="0">
                <a:solidFill>
                  <a:schemeClr val="accent6"/>
                </a:solidFill>
                <a:latin typeface="Space Grotesk"/>
                <a:ea typeface="Space Grotesk"/>
                <a:cs typeface="Space Grotesk"/>
                <a:sym typeface="Space Grotesk"/>
              </a:rPr>
              <a:t>Allen Solly </a:t>
            </a:r>
            <a:r>
              <a:rPr lang="en-US" sz="1600" dirty="0">
                <a:solidFill>
                  <a:schemeClr val="accent6"/>
                </a:solidFill>
                <a:latin typeface="Space Grotesk"/>
                <a:ea typeface="Space Grotesk"/>
                <a:cs typeface="Space Grotesk"/>
                <a:sym typeface="Space Grotesk"/>
              </a:rPr>
              <a:t>are Raymond ltd, Black berry, </a:t>
            </a:r>
            <a:r>
              <a:rPr lang="en-US" sz="1600" dirty="0" err="1">
                <a:solidFill>
                  <a:schemeClr val="accent6"/>
                </a:solidFill>
                <a:latin typeface="Space Grotesk"/>
                <a:ea typeface="Space Grotesk"/>
                <a:cs typeface="Space Grotesk"/>
                <a:sym typeface="Space Grotesk"/>
              </a:rPr>
              <a:t>Myntra</a:t>
            </a:r>
            <a:r>
              <a:rPr lang="en-US" sz="1600" dirty="0">
                <a:solidFill>
                  <a:schemeClr val="accent6"/>
                </a:solidFill>
                <a:latin typeface="Space Grotesk"/>
                <a:ea typeface="Space Grotesk"/>
                <a:cs typeface="Space Grotesk"/>
                <a:sym typeface="Space Grotesk"/>
              </a:rPr>
              <a:t>… </a:t>
            </a:r>
            <a:endParaRPr kumimoji="0" lang="en-US" sz="1600" b="0" i="0" strike="noStrike" kern="0" cap="none" spc="0" normalizeH="0" baseline="0" noProof="0" dirty="0">
              <a:ln>
                <a:noFill/>
              </a:ln>
              <a:solidFill>
                <a:schemeClr val="accent6"/>
              </a:solidFill>
              <a:effectLst/>
              <a:uLnTx/>
              <a:uFillTx/>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3131820"/>
          <a:ext cx="6858000" cy="2011680"/>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16244">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1645906">
                <a:tc>
                  <a:txBody>
                    <a:bodyPr/>
                    <a:lstStyle/>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Strong research and development for product and innovations</a:t>
                      </a:r>
                    </a:p>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Loyalty of customers and high product quality</a:t>
                      </a:r>
                    </a:p>
                    <a:p>
                      <a:pPr>
                        <a:buClr>
                          <a:schemeClr val="bg1"/>
                        </a:buClr>
                        <a:buFont typeface="Arial" pitchFamily="34" charset="0"/>
                        <a:buChar char="•"/>
                      </a:pPr>
                      <a:r>
                        <a:rPr lang="en-US" sz="1050" b="0" i="0" u="none" strike="noStrike" cap="none" dirty="0">
                          <a:solidFill>
                            <a:schemeClr val="bg1"/>
                          </a:solidFill>
                          <a:latin typeface="+mn-lt"/>
                          <a:ea typeface="+mn-ea"/>
                          <a:cs typeface="+mn-cs"/>
                          <a:sym typeface="Arial"/>
                        </a:rPr>
                        <a:t>Owns 550 stores in more 200 cities across India and overseas</a:t>
                      </a:r>
                    </a:p>
                    <a:p>
                      <a:endParaRPr lang="en-US" dirty="0"/>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000" b="0" i="0" u="none" strike="noStrike" cap="none" dirty="0">
                          <a:solidFill>
                            <a:schemeClr val="bg1"/>
                          </a:solidFill>
                          <a:latin typeface="+mn-lt"/>
                          <a:ea typeface="+mn-ea"/>
                          <a:cs typeface="+mn-cs"/>
                          <a:sym typeface="Arial"/>
                        </a:rPr>
                        <a:t>Global penetration is limited as compared to a few other international brands</a:t>
                      </a:r>
                    </a:p>
                    <a:p>
                      <a:pPr>
                        <a:buClr>
                          <a:schemeClr val="bg1"/>
                        </a:buClr>
                        <a:buFont typeface="Arial" pitchFamily="34" charset="0"/>
                        <a:buChar char="•"/>
                      </a:pPr>
                      <a:r>
                        <a:rPr lang="en-US" sz="1000" b="0" i="0" u="none" strike="noStrike" cap="none" dirty="0">
                          <a:solidFill>
                            <a:schemeClr val="bg1"/>
                          </a:solidFill>
                          <a:latin typeface="+mn-lt"/>
                          <a:ea typeface="+mn-ea"/>
                          <a:cs typeface="+mn-cs"/>
                          <a:sym typeface="Arial"/>
                        </a:rPr>
                        <a:t>Presence of Indian and international brands offers more offering to customers therefore high brand switching</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Consistent growth over years</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Large and growing market</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Global expansion would give more opportunities for brand to grow</a:t>
                      </a:r>
                    </a:p>
                    <a:p>
                      <a:endParaRPr lang="en-US" dirty="0"/>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Regional trade alliances</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Increased social and ecological awareness will put pressure on company to follow international labor laws and environmental laws.</a:t>
                      </a:r>
                    </a:p>
                    <a:p>
                      <a:endParaRPr lang="en-US" dirty="0"/>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2</a:t>
            </a:r>
            <a:r>
              <a:rPr lang="en-US" sz="2000" dirty="0">
                <a:solidFill>
                  <a:schemeClr val="accent6"/>
                </a:solidFill>
                <a:latin typeface="Space Grotesk"/>
                <a:ea typeface="Space Grotesk"/>
                <a:cs typeface="Space Grotesk"/>
                <a:sym typeface="Space Grotesk"/>
              </a:rPr>
              <a:t>:-                     </a:t>
            </a:r>
            <a:r>
              <a:rPr lang="en-US" sz="2000" u="sng" dirty="0"/>
              <a:t>blackberry</a:t>
            </a:r>
            <a:endParaRPr lang="en-US" sz="1800" u="sng" dirty="0">
              <a:solidFill>
                <a:schemeClr val="accent6"/>
              </a:solidFill>
              <a:latin typeface="Space Grotesk"/>
              <a:ea typeface="Space Grotesk"/>
              <a:cs typeface="Space Grotesk"/>
              <a:sym typeface="Space Grotesk"/>
            </a:endParaRP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a:t>
            </a:r>
            <a:r>
              <a:rPr lang="en-US" dirty="0"/>
              <a:t>. The company released its phones with secure encrypted network that allowed sending emails between phones without possibility of stealing the information. </a:t>
            </a:r>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extLst>
              <p:ext uri="{D42A27DB-BD31-4B8C-83A1-F6EECF244321}">
                <p14:modId xmlns:p14="http://schemas.microsoft.com/office/powerpoint/2010/main" val="3060978817"/>
              </p:ext>
            </p:extLst>
          </p:nvPr>
        </p:nvGraphicFramePr>
        <p:xfrm>
          <a:off x="1066800" y="2705418"/>
          <a:ext cx="6858000" cy="2364347"/>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33133">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2029067">
                <a:tc>
                  <a:txBody>
                    <a:bodyPr/>
                    <a:lstStyle/>
                    <a:p>
                      <a:pPr>
                        <a:buClr>
                          <a:schemeClr val="bg1"/>
                        </a:buClr>
                        <a:buFont typeface="Arial" pitchFamily="34" charset="0"/>
                        <a:buNone/>
                      </a:pPr>
                      <a:endParaRPr lang="en-US" sz="1050" b="0" i="0" u="none" strike="noStrike" cap="none" dirty="0">
                        <a:solidFill>
                          <a:schemeClr val="bg1"/>
                        </a:solidFill>
                        <a:latin typeface="+mn-lt"/>
                        <a:ea typeface="+mn-ea"/>
                        <a:cs typeface="+mn-cs"/>
                        <a:sym typeface="Arial"/>
                      </a:endParaRP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Highly secure phones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Strong focus on narrow customer segment</a:t>
                      </a: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Inability to market the brand</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BlackBerry OS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Highly dependent on government and</a:t>
                      </a:r>
                      <a:r>
                        <a:rPr lang="en-US" sz="1400" b="0" i="0" u="none" strike="noStrike" cap="none" baseline="0" dirty="0">
                          <a:solidFill>
                            <a:schemeClr val="bg1"/>
                          </a:solidFill>
                          <a:latin typeface="+mn-lt"/>
                          <a:ea typeface="+mn-ea"/>
                          <a:cs typeface="+mn-cs"/>
                          <a:sym typeface="Arial"/>
                        </a:rPr>
                        <a:t> </a:t>
                      </a:r>
                      <a:r>
                        <a:rPr lang="en-US" sz="1400" b="0" i="0" u="none" strike="noStrike" cap="none" dirty="0">
                          <a:solidFill>
                            <a:schemeClr val="bg1"/>
                          </a:solidFill>
                          <a:latin typeface="+mn-lt"/>
                          <a:ea typeface="+mn-ea"/>
                          <a:cs typeface="+mn-cs"/>
                          <a:sym typeface="Arial"/>
                        </a:rPr>
                        <a:t>corporate contracts</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Poor presence in the tablet market</a:t>
                      </a: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Growth of tablet and smart phone markets</a:t>
                      </a:r>
                      <a:endParaRPr lang="en-US" dirty="0">
                        <a:solidFill>
                          <a:schemeClr val="bg1"/>
                        </a:solidFill>
                      </a:endParaRP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Strong growth of mobile advertising market</a:t>
                      </a:r>
                    </a:p>
                    <a:p>
                      <a:pPr>
                        <a:buClr>
                          <a:schemeClr val="bg1"/>
                        </a:buClr>
                        <a:buFont typeface="Arial" pitchFamily="34" charset="0"/>
                        <a:buChar char="•"/>
                      </a:pPr>
                      <a:r>
                        <a:rPr lang="en-US" sz="1400" b="0" i="0" u="none" strike="noStrike" cap="none" dirty="0">
                          <a:solidFill>
                            <a:schemeClr val="bg1"/>
                          </a:solidFill>
                          <a:latin typeface="+mn-lt"/>
                          <a:ea typeface="+mn-ea"/>
                          <a:cs typeface="+mn-cs"/>
                          <a:sym typeface="Arial"/>
                        </a:rPr>
                        <a:t> Increasing demand of cloud based services</a:t>
                      </a: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None/>
                      </a:pPr>
                      <a:endParaRPr lang="en-US" sz="1100" b="0" i="0" u="none" strike="noStrike" cap="none" dirty="0">
                        <a:solidFill>
                          <a:schemeClr val="bg1"/>
                        </a:solidFill>
                        <a:latin typeface="+mn-lt"/>
                        <a:ea typeface="+mn-ea"/>
                        <a:cs typeface="+mn-cs"/>
                        <a:sym typeface="Arial"/>
                      </a:endParaRP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Rapid technological change</a:t>
                      </a:r>
                      <a:endParaRPr lang="en-US" sz="1200" dirty="0">
                        <a:solidFill>
                          <a:schemeClr val="bg1"/>
                        </a:solidFill>
                      </a:endParaRP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Saturated smart phone markets in developed countries</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Increased competition for government contracts</a:t>
                      </a: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Competitor Analysis</a:t>
            </a:r>
            <a:endParaRPr u="sng"/>
          </a:p>
        </p:txBody>
      </p:sp>
      <p:sp>
        <p:nvSpPr>
          <p:cNvPr id="473" name="Google Shape;473;p45"/>
          <p:cNvSpPr/>
          <p:nvPr/>
        </p:nvSpPr>
        <p:spPr>
          <a:xfrm>
            <a:off x="2767962" y="1987925"/>
            <a:ext cx="369579" cy="448692"/>
          </a:xfrm>
          <a:custGeom>
            <a:avLst/>
            <a:gdLst/>
            <a:ahLst/>
            <a:cxnLst/>
            <a:rect l="l" t="t" r="r" b="b"/>
            <a:pathLst>
              <a:path w="12258" h="14882" extrusionOk="0">
                <a:moveTo>
                  <a:pt x="7690" y="1196"/>
                </a:moveTo>
                <a:cubicBezTo>
                  <a:pt x="7976" y="1196"/>
                  <a:pt x="8190" y="1428"/>
                  <a:pt x="8190" y="1713"/>
                </a:cubicBezTo>
                <a:cubicBezTo>
                  <a:pt x="8190" y="1981"/>
                  <a:pt x="7976" y="2213"/>
                  <a:pt x="7690" y="2213"/>
                </a:cubicBezTo>
                <a:cubicBezTo>
                  <a:pt x="7405" y="2213"/>
                  <a:pt x="7173" y="1981"/>
                  <a:pt x="7173" y="1713"/>
                </a:cubicBezTo>
                <a:cubicBezTo>
                  <a:pt x="7173" y="1428"/>
                  <a:pt x="7405" y="1196"/>
                  <a:pt x="7690" y="1196"/>
                </a:cubicBezTo>
                <a:close/>
                <a:moveTo>
                  <a:pt x="3176" y="1820"/>
                </a:moveTo>
                <a:cubicBezTo>
                  <a:pt x="3247" y="2284"/>
                  <a:pt x="3658" y="2641"/>
                  <a:pt x="4140" y="2641"/>
                </a:cubicBezTo>
                <a:lnTo>
                  <a:pt x="6191" y="2641"/>
                </a:lnTo>
                <a:cubicBezTo>
                  <a:pt x="5656" y="3141"/>
                  <a:pt x="5014" y="3533"/>
                  <a:pt x="4496" y="3819"/>
                </a:cubicBezTo>
                <a:cubicBezTo>
                  <a:pt x="4336" y="3908"/>
                  <a:pt x="4175" y="3997"/>
                  <a:pt x="4033" y="4122"/>
                </a:cubicBezTo>
                <a:cubicBezTo>
                  <a:pt x="3622" y="4033"/>
                  <a:pt x="3265" y="3765"/>
                  <a:pt x="3051" y="3391"/>
                </a:cubicBezTo>
                <a:cubicBezTo>
                  <a:pt x="2819" y="2998"/>
                  <a:pt x="2801" y="2552"/>
                  <a:pt x="2944" y="2124"/>
                </a:cubicBezTo>
                <a:cubicBezTo>
                  <a:pt x="2998" y="1999"/>
                  <a:pt x="3087" y="1892"/>
                  <a:pt x="3176" y="1820"/>
                </a:cubicBezTo>
                <a:close/>
                <a:moveTo>
                  <a:pt x="3426" y="4354"/>
                </a:moveTo>
                <a:cubicBezTo>
                  <a:pt x="3497" y="4390"/>
                  <a:pt x="3551" y="4425"/>
                  <a:pt x="3622" y="4443"/>
                </a:cubicBezTo>
                <a:cubicBezTo>
                  <a:pt x="3515" y="4550"/>
                  <a:pt x="3426" y="4657"/>
                  <a:pt x="3319" y="4764"/>
                </a:cubicBezTo>
                <a:lnTo>
                  <a:pt x="3426" y="4354"/>
                </a:lnTo>
                <a:close/>
                <a:moveTo>
                  <a:pt x="8975" y="5300"/>
                </a:moveTo>
                <a:lnTo>
                  <a:pt x="11009" y="6727"/>
                </a:lnTo>
                <a:cubicBezTo>
                  <a:pt x="11038" y="6757"/>
                  <a:pt x="11079" y="6770"/>
                  <a:pt x="11121" y="6770"/>
                </a:cubicBezTo>
                <a:cubicBezTo>
                  <a:pt x="11155" y="6770"/>
                  <a:pt x="11191" y="6761"/>
                  <a:pt x="11223" y="6745"/>
                </a:cubicBezTo>
                <a:lnTo>
                  <a:pt x="11669" y="6513"/>
                </a:lnTo>
                <a:cubicBezTo>
                  <a:pt x="11687" y="6504"/>
                  <a:pt x="11700" y="6500"/>
                  <a:pt x="11712" y="6500"/>
                </a:cubicBezTo>
                <a:cubicBezTo>
                  <a:pt x="11723" y="6500"/>
                  <a:pt x="11732" y="6504"/>
                  <a:pt x="11741" y="6513"/>
                </a:cubicBezTo>
                <a:cubicBezTo>
                  <a:pt x="11741" y="6513"/>
                  <a:pt x="11758" y="6531"/>
                  <a:pt x="11776" y="6549"/>
                </a:cubicBezTo>
                <a:cubicBezTo>
                  <a:pt x="11830" y="6941"/>
                  <a:pt x="11455" y="7262"/>
                  <a:pt x="11134" y="7476"/>
                </a:cubicBezTo>
                <a:cubicBezTo>
                  <a:pt x="11123" y="7482"/>
                  <a:pt x="11113" y="7484"/>
                  <a:pt x="11103" y="7484"/>
                </a:cubicBezTo>
                <a:cubicBezTo>
                  <a:pt x="11079" y="7484"/>
                  <a:pt x="11057" y="7471"/>
                  <a:pt x="11045" y="7459"/>
                </a:cubicBezTo>
                <a:cubicBezTo>
                  <a:pt x="11045" y="7459"/>
                  <a:pt x="11027" y="7459"/>
                  <a:pt x="11027" y="7441"/>
                </a:cubicBezTo>
                <a:lnTo>
                  <a:pt x="9100" y="5996"/>
                </a:lnTo>
                <a:cubicBezTo>
                  <a:pt x="9100" y="5960"/>
                  <a:pt x="9100" y="5942"/>
                  <a:pt x="9100" y="5906"/>
                </a:cubicBezTo>
                <a:lnTo>
                  <a:pt x="8975" y="5300"/>
                </a:lnTo>
                <a:close/>
                <a:moveTo>
                  <a:pt x="4871" y="8618"/>
                </a:moveTo>
                <a:lnTo>
                  <a:pt x="4853" y="9011"/>
                </a:lnTo>
                <a:cubicBezTo>
                  <a:pt x="4782" y="8922"/>
                  <a:pt x="4693" y="8850"/>
                  <a:pt x="4603" y="8779"/>
                </a:cubicBezTo>
                <a:cubicBezTo>
                  <a:pt x="4693" y="8708"/>
                  <a:pt x="4782" y="8654"/>
                  <a:pt x="4871" y="8618"/>
                </a:cubicBezTo>
                <a:close/>
                <a:moveTo>
                  <a:pt x="7030" y="2373"/>
                </a:moveTo>
                <a:cubicBezTo>
                  <a:pt x="7030" y="2373"/>
                  <a:pt x="7030" y="2391"/>
                  <a:pt x="7048" y="2391"/>
                </a:cubicBezTo>
                <a:cubicBezTo>
                  <a:pt x="7048" y="2391"/>
                  <a:pt x="7048" y="2391"/>
                  <a:pt x="7048" y="2409"/>
                </a:cubicBezTo>
                <a:cubicBezTo>
                  <a:pt x="7048" y="2409"/>
                  <a:pt x="6994" y="2802"/>
                  <a:pt x="6887" y="3194"/>
                </a:cubicBezTo>
                <a:cubicBezTo>
                  <a:pt x="6844" y="3366"/>
                  <a:pt x="6976" y="3473"/>
                  <a:pt x="7103" y="3473"/>
                </a:cubicBezTo>
                <a:cubicBezTo>
                  <a:pt x="7187" y="3473"/>
                  <a:pt x="7269" y="3426"/>
                  <a:pt x="7298" y="3319"/>
                </a:cubicBezTo>
                <a:cubicBezTo>
                  <a:pt x="7369" y="3052"/>
                  <a:pt x="7423" y="2784"/>
                  <a:pt x="7458" y="2623"/>
                </a:cubicBezTo>
                <a:lnTo>
                  <a:pt x="7494" y="2623"/>
                </a:lnTo>
                <a:cubicBezTo>
                  <a:pt x="7530" y="3105"/>
                  <a:pt x="7637" y="4443"/>
                  <a:pt x="7369" y="5371"/>
                </a:cubicBezTo>
                <a:cubicBezTo>
                  <a:pt x="7327" y="5531"/>
                  <a:pt x="7455" y="5633"/>
                  <a:pt x="7585" y="5633"/>
                </a:cubicBezTo>
                <a:cubicBezTo>
                  <a:pt x="7673" y="5633"/>
                  <a:pt x="7761" y="5586"/>
                  <a:pt x="7797" y="5478"/>
                </a:cubicBezTo>
                <a:cubicBezTo>
                  <a:pt x="8065" y="4497"/>
                  <a:pt x="7976" y="3141"/>
                  <a:pt x="7922" y="2623"/>
                </a:cubicBezTo>
                <a:cubicBezTo>
                  <a:pt x="7958" y="2605"/>
                  <a:pt x="7976" y="2605"/>
                  <a:pt x="7994" y="2588"/>
                </a:cubicBezTo>
                <a:lnTo>
                  <a:pt x="8672" y="5996"/>
                </a:lnTo>
                <a:cubicBezTo>
                  <a:pt x="8672" y="6031"/>
                  <a:pt x="8654" y="6067"/>
                  <a:pt x="8618" y="6067"/>
                </a:cubicBezTo>
                <a:lnTo>
                  <a:pt x="7209" y="6388"/>
                </a:lnTo>
                <a:cubicBezTo>
                  <a:pt x="6977" y="6442"/>
                  <a:pt x="6762" y="6567"/>
                  <a:pt x="6602" y="6709"/>
                </a:cubicBezTo>
                <a:lnTo>
                  <a:pt x="6602" y="5710"/>
                </a:lnTo>
                <a:cubicBezTo>
                  <a:pt x="6602" y="5335"/>
                  <a:pt x="6673" y="4979"/>
                  <a:pt x="6816" y="4657"/>
                </a:cubicBezTo>
                <a:cubicBezTo>
                  <a:pt x="6869" y="4550"/>
                  <a:pt x="6816" y="4408"/>
                  <a:pt x="6709" y="4372"/>
                </a:cubicBezTo>
                <a:cubicBezTo>
                  <a:pt x="6680" y="4358"/>
                  <a:pt x="6649" y="4351"/>
                  <a:pt x="6618" y="4351"/>
                </a:cubicBezTo>
                <a:cubicBezTo>
                  <a:pt x="6533" y="4351"/>
                  <a:pt x="6450" y="4401"/>
                  <a:pt x="6423" y="4479"/>
                </a:cubicBezTo>
                <a:cubicBezTo>
                  <a:pt x="6245" y="4871"/>
                  <a:pt x="6156" y="5282"/>
                  <a:pt x="6156" y="5710"/>
                </a:cubicBezTo>
                <a:lnTo>
                  <a:pt x="6156" y="7691"/>
                </a:lnTo>
                <a:cubicBezTo>
                  <a:pt x="6156" y="7726"/>
                  <a:pt x="6138" y="7744"/>
                  <a:pt x="6120" y="7762"/>
                </a:cubicBezTo>
                <a:lnTo>
                  <a:pt x="4782" y="8190"/>
                </a:lnTo>
                <a:cubicBezTo>
                  <a:pt x="4603" y="8244"/>
                  <a:pt x="4443" y="8333"/>
                  <a:pt x="4318" y="8458"/>
                </a:cubicBezTo>
                <a:lnTo>
                  <a:pt x="4318" y="7726"/>
                </a:lnTo>
                <a:cubicBezTo>
                  <a:pt x="4318" y="7708"/>
                  <a:pt x="4247" y="5888"/>
                  <a:pt x="4996" y="5139"/>
                </a:cubicBezTo>
                <a:cubicBezTo>
                  <a:pt x="5085" y="5050"/>
                  <a:pt x="5085" y="4925"/>
                  <a:pt x="4996" y="4836"/>
                </a:cubicBezTo>
                <a:cubicBezTo>
                  <a:pt x="4951" y="4791"/>
                  <a:pt x="4893" y="4769"/>
                  <a:pt x="4838" y="4769"/>
                </a:cubicBezTo>
                <a:cubicBezTo>
                  <a:pt x="4782" y="4769"/>
                  <a:pt x="4728" y="4791"/>
                  <a:pt x="4693" y="4836"/>
                </a:cubicBezTo>
                <a:cubicBezTo>
                  <a:pt x="3818" y="5710"/>
                  <a:pt x="3872" y="7601"/>
                  <a:pt x="3872" y="7726"/>
                </a:cubicBezTo>
                <a:lnTo>
                  <a:pt x="3872" y="9421"/>
                </a:lnTo>
                <a:cubicBezTo>
                  <a:pt x="3872" y="9457"/>
                  <a:pt x="3854" y="9475"/>
                  <a:pt x="3836" y="9493"/>
                </a:cubicBezTo>
                <a:lnTo>
                  <a:pt x="1731" y="10296"/>
                </a:lnTo>
                <a:cubicBezTo>
                  <a:pt x="1721" y="10299"/>
                  <a:pt x="1712" y="10300"/>
                  <a:pt x="1703" y="10300"/>
                </a:cubicBezTo>
                <a:cubicBezTo>
                  <a:pt x="1661" y="10300"/>
                  <a:pt x="1627" y="10268"/>
                  <a:pt x="1642" y="10224"/>
                </a:cubicBezTo>
                <a:cubicBezTo>
                  <a:pt x="1695" y="9760"/>
                  <a:pt x="1820" y="9047"/>
                  <a:pt x="2052" y="8244"/>
                </a:cubicBezTo>
                <a:cubicBezTo>
                  <a:pt x="2088" y="8137"/>
                  <a:pt x="2016" y="8012"/>
                  <a:pt x="1891" y="7976"/>
                </a:cubicBezTo>
                <a:cubicBezTo>
                  <a:pt x="1873" y="7970"/>
                  <a:pt x="1854" y="7967"/>
                  <a:pt x="1834" y="7967"/>
                </a:cubicBezTo>
                <a:cubicBezTo>
                  <a:pt x="1744" y="7967"/>
                  <a:pt x="1653" y="8034"/>
                  <a:pt x="1624" y="8137"/>
                </a:cubicBezTo>
                <a:cubicBezTo>
                  <a:pt x="1535" y="8476"/>
                  <a:pt x="1445" y="8815"/>
                  <a:pt x="1392" y="9118"/>
                </a:cubicBezTo>
                <a:cubicBezTo>
                  <a:pt x="892" y="9064"/>
                  <a:pt x="571" y="8904"/>
                  <a:pt x="464" y="8618"/>
                </a:cubicBezTo>
                <a:cubicBezTo>
                  <a:pt x="446" y="8601"/>
                  <a:pt x="464" y="8565"/>
                  <a:pt x="464" y="8565"/>
                </a:cubicBezTo>
                <a:cubicBezTo>
                  <a:pt x="482" y="8547"/>
                  <a:pt x="500" y="8529"/>
                  <a:pt x="535" y="8529"/>
                </a:cubicBezTo>
                <a:lnTo>
                  <a:pt x="1017" y="8529"/>
                </a:lnTo>
                <a:cubicBezTo>
                  <a:pt x="1124" y="8529"/>
                  <a:pt x="1196" y="8476"/>
                  <a:pt x="1231" y="8386"/>
                </a:cubicBezTo>
                <a:lnTo>
                  <a:pt x="2837" y="3854"/>
                </a:lnTo>
                <a:cubicBezTo>
                  <a:pt x="2891" y="3926"/>
                  <a:pt x="2962" y="4015"/>
                  <a:pt x="3051" y="4086"/>
                </a:cubicBezTo>
                <a:lnTo>
                  <a:pt x="2605" y="5764"/>
                </a:lnTo>
                <a:cubicBezTo>
                  <a:pt x="2355" y="6174"/>
                  <a:pt x="2141" y="6638"/>
                  <a:pt x="1963" y="7137"/>
                </a:cubicBezTo>
                <a:cubicBezTo>
                  <a:pt x="1894" y="7308"/>
                  <a:pt x="2037" y="7436"/>
                  <a:pt x="2172" y="7436"/>
                </a:cubicBezTo>
                <a:cubicBezTo>
                  <a:pt x="2249" y="7436"/>
                  <a:pt x="2323" y="7395"/>
                  <a:pt x="2355" y="7298"/>
                </a:cubicBezTo>
                <a:cubicBezTo>
                  <a:pt x="2944" y="5764"/>
                  <a:pt x="3729" y="4729"/>
                  <a:pt x="4693" y="4211"/>
                </a:cubicBezTo>
                <a:cubicBezTo>
                  <a:pt x="5763" y="3640"/>
                  <a:pt x="6548" y="3016"/>
                  <a:pt x="7030" y="2373"/>
                </a:cubicBezTo>
                <a:close/>
                <a:moveTo>
                  <a:pt x="4728" y="0"/>
                </a:moveTo>
                <a:cubicBezTo>
                  <a:pt x="4603" y="0"/>
                  <a:pt x="4514" y="90"/>
                  <a:pt x="4514" y="215"/>
                </a:cubicBezTo>
                <a:lnTo>
                  <a:pt x="4514" y="893"/>
                </a:lnTo>
                <a:cubicBezTo>
                  <a:pt x="4514" y="1107"/>
                  <a:pt x="4354" y="1267"/>
                  <a:pt x="4140" y="1267"/>
                </a:cubicBezTo>
                <a:lnTo>
                  <a:pt x="3569" y="1267"/>
                </a:lnTo>
                <a:cubicBezTo>
                  <a:pt x="3123" y="1267"/>
                  <a:pt x="2694" y="1553"/>
                  <a:pt x="2534" y="1981"/>
                </a:cubicBezTo>
                <a:cubicBezTo>
                  <a:pt x="2373" y="2427"/>
                  <a:pt x="2373" y="2909"/>
                  <a:pt x="2552" y="3355"/>
                </a:cubicBezTo>
                <a:lnTo>
                  <a:pt x="874" y="8083"/>
                </a:lnTo>
                <a:lnTo>
                  <a:pt x="535" y="8083"/>
                </a:lnTo>
                <a:cubicBezTo>
                  <a:pt x="357" y="8083"/>
                  <a:pt x="214" y="8172"/>
                  <a:pt x="107" y="8315"/>
                </a:cubicBezTo>
                <a:cubicBezTo>
                  <a:pt x="18" y="8440"/>
                  <a:pt x="0" y="8618"/>
                  <a:pt x="54" y="8779"/>
                </a:cubicBezTo>
                <a:cubicBezTo>
                  <a:pt x="161" y="9082"/>
                  <a:pt x="482" y="9457"/>
                  <a:pt x="1303" y="9546"/>
                </a:cubicBezTo>
                <a:cubicBezTo>
                  <a:pt x="1267" y="9778"/>
                  <a:pt x="1231" y="9992"/>
                  <a:pt x="1196" y="10171"/>
                </a:cubicBezTo>
                <a:cubicBezTo>
                  <a:pt x="1165" y="10472"/>
                  <a:pt x="1427" y="10735"/>
                  <a:pt x="1713" y="10735"/>
                </a:cubicBezTo>
                <a:cubicBezTo>
                  <a:pt x="1767" y="10735"/>
                  <a:pt x="1820" y="10726"/>
                  <a:pt x="1874" y="10706"/>
                </a:cubicBezTo>
                <a:lnTo>
                  <a:pt x="3479" y="10082"/>
                </a:lnTo>
                <a:lnTo>
                  <a:pt x="4264" y="14703"/>
                </a:lnTo>
                <a:cubicBezTo>
                  <a:pt x="4282" y="14810"/>
                  <a:pt x="4372" y="14881"/>
                  <a:pt x="4479" y="14881"/>
                </a:cubicBezTo>
                <a:lnTo>
                  <a:pt x="4514" y="14881"/>
                </a:lnTo>
                <a:cubicBezTo>
                  <a:pt x="4639" y="14845"/>
                  <a:pt x="4711" y="14738"/>
                  <a:pt x="4693" y="14614"/>
                </a:cubicBezTo>
                <a:lnTo>
                  <a:pt x="3890" y="9921"/>
                </a:lnTo>
                <a:lnTo>
                  <a:pt x="3997" y="9885"/>
                </a:lnTo>
                <a:cubicBezTo>
                  <a:pt x="4175" y="9814"/>
                  <a:pt x="4318" y="9635"/>
                  <a:pt x="4318" y="9421"/>
                </a:cubicBezTo>
                <a:cubicBezTo>
                  <a:pt x="4318" y="9332"/>
                  <a:pt x="4336" y="9225"/>
                  <a:pt x="4354" y="9136"/>
                </a:cubicBezTo>
                <a:cubicBezTo>
                  <a:pt x="4639" y="9350"/>
                  <a:pt x="4818" y="9689"/>
                  <a:pt x="4782" y="10064"/>
                </a:cubicBezTo>
                <a:cubicBezTo>
                  <a:pt x="4764" y="10278"/>
                  <a:pt x="4889" y="10474"/>
                  <a:pt x="5067" y="10581"/>
                </a:cubicBezTo>
                <a:lnTo>
                  <a:pt x="5317" y="14667"/>
                </a:lnTo>
                <a:cubicBezTo>
                  <a:pt x="5317" y="14792"/>
                  <a:pt x="5424" y="14881"/>
                  <a:pt x="5531" y="14881"/>
                </a:cubicBezTo>
                <a:lnTo>
                  <a:pt x="5549" y="14881"/>
                </a:lnTo>
                <a:cubicBezTo>
                  <a:pt x="5656" y="14863"/>
                  <a:pt x="5763" y="14774"/>
                  <a:pt x="5745" y="14649"/>
                </a:cubicBezTo>
                <a:lnTo>
                  <a:pt x="5513" y="10760"/>
                </a:lnTo>
                <a:lnTo>
                  <a:pt x="6513" y="11134"/>
                </a:lnTo>
                <a:lnTo>
                  <a:pt x="6049" y="14631"/>
                </a:lnTo>
                <a:cubicBezTo>
                  <a:pt x="6049" y="14756"/>
                  <a:pt x="6120" y="14863"/>
                  <a:pt x="6245" y="14881"/>
                </a:cubicBezTo>
                <a:lnTo>
                  <a:pt x="6281" y="14881"/>
                </a:lnTo>
                <a:cubicBezTo>
                  <a:pt x="6388" y="14881"/>
                  <a:pt x="6477" y="14792"/>
                  <a:pt x="6495" y="14685"/>
                </a:cubicBezTo>
                <a:lnTo>
                  <a:pt x="6923" y="11366"/>
                </a:lnTo>
                <a:cubicBezTo>
                  <a:pt x="7173" y="11562"/>
                  <a:pt x="7298" y="11884"/>
                  <a:pt x="7280" y="12205"/>
                </a:cubicBezTo>
                <a:cubicBezTo>
                  <a:pt x="7262" y="12437"/>
                  <a:pt x="7387" y="12651"/>
                  <a:pt x="7601" y="12740"/>
                </a:cubicBezTo>
                <a:lnTo>
                  <a:pt x="8154" y="12990"/>
                </a:lnTo>
                <a:cubicBezTo>
                  <a:pt x="8184" y="13003"/>
                  <a:pt x="8212" y="13008"/>
                  <a:pt x="8239" y="13008"/>
                </a:cubicBezTo>
                <a:cubicBezTo>
                  <a:pt x="8440" y="13008"/>
                  <a:pt x="8553" y="12692"/>
                  <a:pt x="8333" y="12597"/>
                </a:cubicBezTo>
                <a:lnTo>
                  <a:pt x="7779" y="12348"/>
                </a:lnTo>
                <a:cubicBezTo>
                  <a:pt x="7744" y="12330"/>
                  <a:pt x="7708" y="12276"/>
                  <a:pt x="7726" y="12240"/>
                </a:cubicBezTo>
                <a:lnTo>
                  <a:pt x="7851" y="10296"/>
                </a:lnTo>
                <a:cubicBezTo>
                  <a:pt x="7851" y="10189"/>
                  <a:pt x="7976" y="8779"/>
                  <a:pt x="7565" y="7673"/>
                </a:cubicBezTo>
                <a:cubicBezTo>
                  <a:pt x="7524" y="7591"/>
                  <a:pt x="7441" y="7530"/>
                  <a:pt x="7357" y="7530"/>
                </a:cubicBezTo>
                <a:cubicBezTo>
                  <a:pt x="7331" y="7530"/>
                  <a:pt x="7305" y="7535"/>
                  <a:pt x="7280" y="7548"/>
                </a:cubicBezTo>
                <a:cubicBezTo>
                  <a:pt x="7173" y="7584"/>
                  <a:pt x="7101" y="7708"/>
                  <a:pt x="7155" y="7833"/>
                </a:cubicBezTo>
                <a:cubicBezTo>
                  <a:pt x="7548" y="8850"/>
                  <a:pt x="7405" y="10242"/>
                  <a:pt x="7405" y="10260"/>
                </a:cubicBezTo>
                <a:lnTo>
                  <a:pt x="7351" y="11170"/>
                </a:lnTo>
                <a:cubicBezTo>
                  <a:pt x="7209" y="11009"/>
                  <a:pt x="7012" y="10867"/>
                  <a:pt x="6798" y="10777"/>
                </a:cubicBezTo>
                <a:lnTo>
                  <a:pt x="5281" y="10189"/>
                </a:lnTo>
                <a:cubicBezTo>
                  <a:pt x="5246" y="10171"/>
                  <a:pt x="5210" y="10135"/>
                  <a:pt x="5228" y="10082"/>
                </a:cubicBezTo>
                <a:lnTo>
                  <a:pt x="5317" y="8476"/>
                </a:lnTo>
                <a:lnTo>
                  <a:pt x="6245" y="8172"/>
                </a:lnTo>
                <a:cubicBezTo>
                  <a:pt x="6459" y="8101"/>
                  <a:pt x="6602" y="7923"/>
                  <a:pt x="6602" y="7691"/>
                </a:cubicBezTo>
                <a:cubicBezTo>
                  <a:pt x="6602" y="7280"/>
                  <a:pt x="6887" y="6923"/>
                  <a:pt x="7298" y="6816"/>
                </a:cubicBezTo>
                <a:lnTo>
                  <a:pt x="7887" y="6691"/>
                </a:lnTo>
                <a:cubicBezTo>
                  <a:pt x="8565" y="7334"/>
                  <a:pt x="9118" y="8262"/>
                  <a:pt x="9528" y="9457"/>
                </a:cubicBezTo>
                <a:cubicBezTo>
                  <a:pt x="9562" y="9557"/>
                  <a:pt x="9640" y="9600"/>
                  <a:pt x="9721" y="9600"/>
                </a:cubicBezTo>
                <a:cubicBezTo>
                  <a:pt x="9855" y="9600"/>
                  <a:pt x="9994" y="9482"/>
                  <a:pt x="9938" y="9314"/>
                </a:cubicBezTo>
                <a:cubicBezTo>
                  <a:pt x="9546" y="8172"/>
                  <a:pt x="9011" y="7245"/>
                  <a:pt x="8386" y="6567"/>
                </a:cubicBezTo>
                <a:lnTo>
                  <a:pt x="8725" y="6495"/>
                </a:lnTo>
                <a:cubicBezTo>
                  <a:pt x="8796" y="6477"/>
                  <a:pt x="8868" y="6442"/>
                  <a:pt x="8921" y="6406"/>
                </a:cubicBezTo>
                <a:lnTo>
                  <a:pt x="10759" y="7798"/>
                </a:lnTo>
                <a:cubicBezTo>
                  <a:pt x="10848" y="7869"/>
                  <a:pt x="10973" y="7923"/>
                  <a:pt x="11098" y="7923"/>
                </a:cubicBezTo>
                <a:cubicBezTo>
                  <a:pt x="11187" y="7923"/>
                  <a:pt x="11277" y="7887"/>
                  <a:pt x="11366" y="7833"/>
                </a:cubicBezTo>
                <a:cubicBezTo>
                  <a:pt x="12133" y="7352"/>
                  <a:pt x="12258" y="6834"/>
                  <a:pt x="12204" y="6495"/>
                </a:cubicBezTo>
                <a:cubicBezTo>
                  <a:pt x="12187" y="6335"/>
                  <a:pt x="12080" y="6192"/>
                  <a:pt x="11937" y="6120"/>
                </a:cubicBezTo>
                <a:cubicBezTo>
                  <a:pt x="11857" y="6085"/>
                  <a:pt x="11772" y="6067"/>
                  <a:pt x="11689" y="6067"/>
                </a:cubicBezTo>
                <a:cubicBezTo>
                  <a:pt x="11607" y="6067"/>
                  <a:pt x="11526" y="6085"/>
                  <a:pt x="11455" y="6120"/>
                </a:cubicBezTo>
                <a:lnTo>
                  <a:pt x="11134" y="6299"/>
                </a:lnTo>
                <a:lnTo>
                  <a:pt x="8850" y="4675"/>
                </a:lnTo>
                <a:lnTo>
                  <a:pt x="8386" y="2338"/>
                </a:lnTo>
                <a:cubicBezTo>
                  <a:pt x="8547" y="2159"/>
                  <a:pt x="8636" y="1945"/>
                  <a:pt x="8636" y="1713"/>
                </a:cubicBezTo>
                <a:cubicBezTo>
                  <a:pt x="8636" y="1178"/>
                  <a:pt x="8208" y="768"/>
                  <a:pt x="7690" y="768"/>
                </a:cubicBezTo>
                <a:cubicBezTo>
                  <a:pt x="7333" y="768"/>
                  <a:pt x="7012" y="964"/>
                  <a:pt x="6852" y="1267"/>
                </a:cubicBezTo>
                <a:lnTo>
                  <a:pt x="6513" y="1267"/>
                </a:lnTo>
                <a:cubicBezTo>
                  <a:pt x="6299" y="1267"/>
                  <a:pt x="6138" y="1107"/>
                  <a:pt x="6138" y="893"/>
                </a:cubicBezTo>
                <a:lnTo>
                  <a:pt x="6138" y="215"/>
                </a:lnTo>
                <a:cubicBezTo>
                  <a:pt x="6138" y="90"/>
                  <a:pt x="6049" y="0"/>
                  <a:pt x="5924" y="0"/>
                </a:cubicBezTo>
                <a:cubicBezTo>
                  <a:pt x="5799" y="0"/>
                  <a:pt x="5710" y="90"/>
                  <a:pt x="5710" y="215"/>
                </a:cubicBezTo>
                <a:lnTo>
                  <a:pt x="5710" y="893"/>
                </a:lnTo>
                <a:cubicBezTo>
                  <a:pt x="5710" y="1339"/>
                  <a:pt x="6067" y="1695"/>
                  <a:pt x="6513" y="1695"/>
                </a:cubicBezTo>
                <a:lnTo>
                  <a:pt x="6745" y="1695"/>
                </a:lnTo>
                <a:lnTo>
                  <a:pt x="6745" y="1713"/>
                </a:lnTo>
                <a:cubicBezTo>
                  <a:pt x="6745" y="1803"/>
                  <a:pt x="6762" y="1892"/>
                  <a:pt x="6780" y="1963"/>
                </a:cubicBezTo>
                <a:cubicBezTo>
                  <a:pt x="6727" y="2052"/>
                  <a:pt x="6673" y="2124"/>
                  <a:pt x="6602" y="2195"/>
                </a:cubicBezTo>
                <a:cubicBezTo>
                  <a:pt x="6584" y="2213"/>
                  <a:pt x="6548" y="2213"/>
                  <a:pt x="6513" y="2213"/>
                </a:cubicBezTo>
                <a:lnTo>
                  <a:pt x="4140" y="2213"/>
                </a:lnTo>
                <a:cubicBezTo>
                  <a:pt x="3854" y="2213"/>
                  <a:pt x="3622" y="1981"/>
                  <a:pt x="3604" y="1695"/>
                </a:cubicBezTo>
                <a:lnTo>
                  <a:pt x="4140" y="1695"/>
                </a:lnTo>
                <a:cubicBezTo>
                  <a:pt x="4586" y="1695"/>
                  <a:pt x="4942" y="1339"/>
                  <a:pt x="4942" y="893"/>
                </a:cubicBezTo>
                <a:lnTo>
                  <a:pt x="4942" y="215"/>
                </a:lnTo>
                <a:cubicBezTo>
                  <a:pt x="4942" y="90"/>
                  <a:pt x="4853"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 name="Google Shape;474;p45"/>
          <p:cNvGrpSpPr/>
          <p:nvPr/>
        </p:nvGrpSpPr>
        <p:grpSpPr>
          <a:xfrm>
            <a:off x="6035786" y="1977767"/>
            <a:ext cx="310941" cy="469026"/>
            <a:chOff x="2201700" y="2807300"/>
            <a:chExt cx="246700" cy="372125"/>
          </a:xfrm>
        </p:grpSpPr>
        <p:sp>
          <p:nvSpPr>
            <p:cNvPr id="475" name="Google Shape;475;p45"/>
            <p:cNvSpPr/>
            <p:nvPr/>
          </p:nvSpPr>
          <p:spPr>
            <a:xfrm>
              <a:off x="2226675" y="2930350"/>
              <a:ext cx="24125" cy="89750"/>
            </a:xfrm>
            <a:custGeom>
              <a:avLst/>
              <a:gdLst/>
              <a:ahLst/>
              <a:cxnLst/>
              <a:rect l="l" t="t" r="r" b="b"/>
              <a:pathLst>
                <a:path w="965" h="3590" extrusionOk="0">
                  <a:moveTo>
                    <a:pt x="730" y="1"/>
                  </a:moveTo>
                  <a:cubicBezTo>
                    <a:pt x="622" y="1"/>
                    <a:pt x="534" y="70"/>
                    <a:pt x="518" y="182"/>
                  </a:cubicBezTo>
                  <a:cubicBezTo>
                    <a:pt x="393" y="1110"/>
                    <a:pt x="215" y="2216"/>
                    <a:pt x="18" y="3340"/>
                  </a:cubicBezTo>
                  <a:cubicBezTo>
                    <a:pt x="1" y="3465"/>
                    <a:pt x="72" y="3572"/>
                    <a:pt x="197" y="3590"/>
                  </a:cubicBezTo>
                  <a:lnTo>
                    <a:pt x="232" y="3590"/>
                  </a:lnTo>
                  <a:cubicBezTo>
                    <a:pt x="340" y="3590"/>
                    <a:pt x="429" y="3518"/>
                    <a:pt x="447" y="3411"/>
                  </a:cubicBezTo>
                  <a:cubicBezTo>
                    <a:pt x="643" y="2287"/>
                    <a:pt x="821" y="1181"/>
                    <a:pt x="964" y="253"/>
                  </a:cubicBezTo>
                  <a:cubicBezTo>
                    <a:pt x="964" y="128"/>
                    <a:pt x="893" y="21"/>
                    <a:pt x="768" y="3"/>
                  </a:cubicBezTo>
                  <a:cubicBezTo>
                    <a:pt x="755" y="1"/>
                    <a:pt x="742"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6" name="Google Shape;476;p45"/>
            <p:cNvSpPr/>
            <p:nvPr/>
          </p:nvSpPr>
          <p:spPr>
            <a:xfrm>
              <a:off x="2201700" y="2807300"/>
              <a:ext cx="246700" cy="372125"/>
            </a:xfrm>
            <a:custGeom>
              <a:avLst/>
              <a:gdLst/>
              <a:ahLst/>
              <a:cxnLst/>
              <a:rect l="l" t="t" r="r" b="b"/>
              <a:pathLst>
                <a:path w="9868" h="14885" extrusionOk="0">
                  <a:moveTo>
                    <a:pt x="5567" y="1125"/>
                  </a:moveTo>
                  <a:cubicBezTo>
                    <a:pt x="5603" y="1125"/>
                    <a:pt x="5639" y="1143"/>
                    <a:pt x="5639" y="1178"/>
                  </a:cubicBezTo>
                  <a:lnTo>
                    <a:pt x="5639" y="1392"/>
                  </a:lnTo>
                  <a:lnTo>
                    <a:pt x="4051" y="1392"/>
                  </a:lnTo>
                  <a:lnTo>
                    <a:pt x="4051" y="1178"/>
                  </a:lnTo>
                  <a:cubicBezTo>
                    <a:pt x="4051" y="1143"/>
                    <a:pt x="4068" y="1125"/>
                    <a:pt x="4122" y="1125"/>
                  </a:cubicBezTo>
                  <a:close/>
                  <a:moveTo>
                    <a:pt x="4265" y="1"/>
                  </a:moveTo>
                  <a:cubicBezTo>
                    <a:pt x="4140" y="1"/>
                    <a:pt x="4033" y="90"/>
                    <a:pt x="4033" y="215"/>
                  </a:cubicBezTo>
                  <a:lnTo>
                    <a:pt x="4033" y="697"/>
                  </a:lnTo>
                  <a:cubicBezTo>
                    <a:pt x="3801" y="732"/>
                    <a:pt x="3605" y="929"/>
                    <a:pt x="3605" y="1178"/>
                  </a:cubicBezTo>
                  <a:lnTo>
                    <a:pt x="3605" y="1392"/>
                  </a:lnTo>
                  <a:lnTo>
                    <a:pt x="3497" y="1392"/>
                  </a:lnTo>
                  <a:cubicBezTo>
                    <a:pt x="2605" y="1392"/>
                    <a:pt x="1874" y="2053"/>
                    <a:pt x="1785" y="2945"/>
                  </a:cubicBezTo>
                  <a:cubicBezTo>
                    <a:pt x="1767" y="3284"/>
                    <a:pt x="1713" y="3676"/>
                    <a:pt x="1660" y="4122"/>
                  </a:cubicBezTo>
                  <a:cubicBezTo>
                    <a:pt x="1642" y="4229"/>
                    <a:pt x="1731" y="4336"/>
                    <a:pt x="1838" y="4354"/>
                  </a:cubicBezTo>
                  <a:lnTo>
                    <a:pt x="1874" y="4354"/>
                  </a:lnTo>
                  <a:cubicBezTo>
                    <a:pt x="1981" y="4354"/>
                    <a:pt x="2070" y="4283"/>
                    <a:pt x="2088" y="4176"/>
                  </a:cubicBezTo>
                  <a:cubicBezTo>
                    <a:pt x="2141" y="3730"/>
                    <a:pt x="2195" y="3337"/>
                    <a:pt x="2231" y="2980"/>
                  </a:cubicBezTo>
                  <a:cubicBezTo>
                    <a:pt x="2284" y="2320"/>
                    <a:pt x="2837" y="1821"/>
                    <a:pt x="3497" y="1821"/>
                  </a:cubicBezTo>
                  <a:lnTo>
                    <a:pt x="4211" y="1821"/>
                  </a:lnTo>
                  <a:lnTo>
                    <a:pt x="4211" y="8137"/>
                  </a:lnTo>
                  <a:cubicBezTo>
                    <a:pt x="4211" y="8654"/>
                    <a:pt x="4639" y="9083"/>
                    <a:pt x="5157" y="9083"/>
                  </a:cubicBezTo>
                  <a:lnTo>
                    <a:pt x="5228" y="9083"/>
                  </a:lnTo>
                  <a:lnTo>
                    <a:pt x="5228" y="9725"/>
                  </a:lnTo>
                  <a:cubicBezTo>
                    <a:pt x="5228" y="10010"/>
                    <a:pt x="4996" y="10225"/>
                    <a:pt x="4729" y="10225"/>
                  </a:cubicBezTo>
                  <a:lnTo>
                    <a:pt x="4033" y="10225"/>
                  </a:lnTo>
                  <a:lnTo>
                    <a:pt x="4033" y="8815"/>
                  </a:lnTo>
                  <a:cubicBezTo>
                    <a:pt x="4033" y="8690"/>
                    <a:pt x="3944" y="8601"/>
                    <a:pt x="3819" y="8601"/>
                  </a:cubicBezTo>
                  <a:cubicBezTo>
                    <a:pt x="3694" y="8601"/>
                    <a:pt x="3605" y="8690"/>
                    <a:pt x="3605" y="8815"/>
                  </a:cubicBezTo>
                  <a:lnTo>
                    <a:pt x="3605" y="11474"/>
                  </a:lnTo>
                  <a:cubicBezTo>
                    <a:pt x="3605" y="11741"/>
                    <a:pt x="3373" y="11973"/>
                    <a:pt x="3105" y="11973"/>
                  </a:cubicBezTo>
                  <a:lnTo>
                    <a:pt x="2141" y="11973"/>
                  </a:lnTo>
                  <a:lnTo>
                    <a:pt x="2141" y="10813"/>
                  </a:lnTo>
                  <a:cubicBezTo>
                    <a:pt x="2141" y="10688"/>
                    <a:pt x="2052" y="10599"/>
                    <a:pt x="1927" y="10599"/>
                  </a:cubicBezTo>
                  <a:cubicBezTo>
                    <a:pt x="1802" y="10599"/>
                    <a:pt x="1713" y="10688"/>
                    <a:pt x="1713" y="10813"/>
                  </a:cubicBezTo>
                  <a:lnTo>
                    <a:pt x="1713" y="12865"/>
                  </a:lnTo>
                  <a:cubicBezTo>
                    <a:pt x="1713" y="13133"/>
                    <a:pt x="1481" y="13365"/>
                    <a:pt x="1214" y="13365"/>
                  </a:cubicBezTo>
                  <a:lnTo>
                    <a:pt x="536" y="13365"/>
                  </a:lnTo>
                  <a:cubicBezTo>
                    <a:pt x="500" y="13365"/>
                    <a:pt x="464" y="13311"/>
                    <a:pt x="464" y="13276"/>
                  </a:cubicBezTo>
                  <a:cubicBezTo>
                    <a:pt x="625" y="12669"/>
                    <a:pt x="946" y="11081"/>
                    <a:pt x="1267" y="9332"/>
                  </a:cubicBezTo>
                  <a:cubicBezTo>
                    <a:pt x="1285" y="9225"/>
                    <a:pt x="1214" y="9100"/>
                    <a:pt x="1089" y="9083"/>
                  </a:cubicBezTo>
                  <a:cubicBezTo>
                    <a:pt x="1078" y="9081"/>
                    <a:pt x="1067" y="9080"/>
                    <a:pt x="1056" y="9080"/>
                  </a:cubicBezTo>
                  <a:cubicBezTo>
                    <a:pt x="957" y="9080"/>
                    <a:pt x="855" y="9149"/>
                    <a:pt x="839" y="9261"/>
                  </a:cubicBezTo>
                  <a:cubicBezTo>
                    <a:pt x="518" y="10992"/>
                    <a:pt x="214" y="12562"/>
                    <a:pt x="54" y="13151"/>
                  </a:cubicBezTo>
                  <a:cubicBezTo>
                    <a:pt x="0" y="13311"/>
                    <a:pt x="36" y="13472"/>
                    <a:pt x="143" y="13597"/>
                  </a:cubicBezTo>
                  <a:cubicBezTo>
                    <a:pt x="232" y="13722"/>
                    <a:pt x="375" y="13793"/>
                    <a:pt x="536" y="13793"/>
                  </a:cubicBezTo>
                  <a:lnTo>
                    <a:pt x="1214" y="13793"/>
                  </a:lnTo>
                  <a:cubicBezTo>
                    <a:pt x="1731" y="13793"/>
                    <a:pt x="2141" y="13383"/>
                    <a:pt x="2141" y="12865"/>
                  </a:cubicBezTo>
                  <a:lnTo>
                    <a:pt x="2141" y="12401"/>
                  </a:lnTo>
                  <a:lnTo>
                    <a:pt x="3105" y="12401"/>
                  </a:lnTo>
                  <a:cubicBezTo>
                    <a:pt x="3212" y="12401"/>
                    <a:pt x="3301" y="12383"/>
                    <a:pt x="3408" y="12366"/>
                  </a:cubicBezTo>
                  <a:lnTo>
                    <a:pt x="3801" y="14703"/>
                  </a:lnTo>
                  <a:cubicBezTo>
                    <a:pt x="3824" y="14828"/>
                    <a:pt x="3920" y="14885"/>
                    <a:pt x="4015" y="14885"/>
                  </a:cubicBezTo>
                  <a:cubicBezTo>
                    <a:pt x="4137" y="14885"/>
                    <a:pt x="4259" y="14792"/>
                    <a:pt x="4229" y="14632"/>
                  </a:cubicBezTo>
                  <a:lnTo>
                    <a:pt x="3801" y="12098"/>
                  </a:lnTo>
                  <a:cubicBezTo>
                    <a:pt x="3944" y="11937"/>
                    <a:pt x="4033" y="11705"/>
                    <a:pt x="4033" y="11474"/>
                  </a:cubicBezTo>
                  <a:lnTo>
                    <a:pt x="4033" y="10671"/>
                  </a:lnTo>
                  <a:lnTo>
                    <a:pt x="4586" y="10671"/>
                  </a:lnTo>
                  <a:lnTo>
                    <a:pt x="4836" y="14685"/>
                  </a:lnTo>
                  <a:cubicBezTo>
                    <a:pt x="4844" y="14819"/>
                    <a:pt x="4943" y="14882"/>
                    <a:pt x="5043" y="14882"/>
                  </a:cubicBezTo>
                  <a:cubicBezTo>
                    <a:pt x="5157" y="14882"/>
                    <a:pt x="5273" y="14801"/>
                    <a:pt x="5264" y="14650"/>
                  </a:cubicBezTo>
                  <a:lnTo>
                    <a:pt x="5032" y="10617"/>
                  </a:lnTo>
                  <a:cubicBezTo>
                    <a:pt x="5389" y="10492"/>
                    <a:pt x="5656" y="10135"/>
                    <a:pt x="5656" y="9725"/>
                  </a:cubicBezTo>
                  <a:lnTo>
                    <a:pt x="5656" y="9083"/>
                  </a:lnTo>
                  <a:lnTo>
                    <a:pt x="5835" y="9083"/>
                  </a:lnTo>
                  <a:lnTo>
                    <a:pt x="5835" y="9886"/>
                  </a:lnTo>
                  <a:cubicBezTo>
                    <a:pt x="5835" y="10135"/>
                    <a:pt x="5942" y="10367"/>
                    <a:pt x="6085" y="10528"/>
                  </a:cubicBezTo>
                  <a:lnTo>
                    <a:pt x="5567" y="14650"/>
                  </a:lnTo>
                  <a:cubicBezTo>
                    <a:pt x="5538" y="14797"/>
                    <a:pt x="5659" y="14879"/>
                    <a:pt x="5781" y="14879"/>
                  </a:cubicBezTo>
                  <a:cubicBezTo>
                    <a:pt x="5880" y="14879"/>
                    <a:pt x="5979" y="14824"/>
                    <a:pt x="5995" y="14703"/>
                  </a:cubicBezTo>
                  <a:lnTo>
                    <a:pt x="6495" y="10795"/>
                  </a:lnTo>
                  <a:cubicBezTo>
                    <a:pt x="6584" y="10813"/>
                    <a:pt x="6673" y="10831"/>
                    <a:pt x="6781" y="10831"/>
                  </a:cubicBezTo>
                  <a:lnTo>
                    <a:pt x="7726" y="10831"/>
                  </a:lnTo>
                  <a:lnTo>
                    <a:pt x="7726" y="11277"/>
                  </a:lnTo>
                  <a:cubicBezTo>
                    <a:pt x="7726" y="11795"/>
                    <a:pt x="8154" y="12223"/>
                    <a:pt x="8672" y="12223"/>
                  </a:cubicBezTo>
                  <a:lnTo>
                    <a:pt x="9332" y="12223"/>
                  </a:lnTo>
                  <a:cubicBezTo>
                    <a:pt x="9493" y="12223"/>
                    <a:pt x="9635" y="12152"/>
                    <a:pt x="9742" y="12027"/>
                  </a:cubicBezTo>
                  <a:cubicBezTo>
                    <a:pt x="9832" y="11884"/>
                    <a:pt x="9867" y="11723"/>
                    <a:pt x="9832" y="11581"/>
                  </a:cubicBezTo>
                  <a:cubicBezTo>
                    <a:pt x="9546" y="10510"/>
                    <a:pt x="8832" y="7762"/>
                    <a:pt x="8386" y="5139"/>
                  </a:cubicBezTo>
                  <a:cubicBezTo>
                    <a:pt x="8370" y="5042"/>
                    <a:pt x="8279" y="4959"/>
                    <a:pt x="8169" y="4959"/>
                  </a:cubicBezTo>
                  <a:cubicBezTo>
                    <a:pt x="8158" y="4959"/>
                    <a:pt x="8147" y="4959"/>
                    <a:pt x="8137" y="4961"/>
                  </a:cubicBezTo>
                  <a:cubicBezTo>
                    <a:pt x="8012" y="4979"/>
                    <a:pt x="7940" y="5104"/>
                    <a:pt x="7958" y="5211"/>
                  </a:cubicBezTo>
                  <a:cubicBezTo>
                    <a:pt x="8404" y="7851"/>
                    <a:pt x="9118" y="10617"/>
                    <a:pt x="9403" y="11688"/>
                  </a:cubicBezTo>
                  <a:cubicBezTo>
                    <a:pt x="9421" y="11741"/>
                    <a:pt x="9386" y="11777"/>
                    <a:pt x="9332" y="11777"/>
                  </a:cubicBezTo>
                  <a:lnTo>
                    <a:pt x="8672" y="11777"/>
                  </a:lnTo>
                  <a:cubicBezTo>
                    <a:pt x="8386" y="11777"/>
                    <a:pt x="8154" y="11563"/>
                    <a:pt x="8154" y="11277"/>
                  </a:cubicBezTo>
                  <a:lnTo>
                    <a:pt x="8154" y="8761"/>
                  </a:lnTo>
                  <a:cubicBezTo>
                    <a:pt x="8154" y="8637"/>
                    <a:pt x="8065" y="8547"/>
                    <a:pt x="7940" y="8547"/>
                  </a:cubicBezTo>
                  <a:cubicBezTo>
                    <a:pt x="7815" y="8547"/>
                    <a:pt x="7726" y="8637"/>
                    <a:pt x="7726" y="8761"/>
                  </a:cubicBezTo>
                  <a:lnTo>
                    <a:pt x="7726" y="10385"/>
                  </a:lnTo>
                  <a:lnTo>
                    <a:pt x="6781" y="10385"/>
                  </a:lnTo>
                  <a:cubicBezTo>
                    <a:pt x="6495" y="10385"/>
                    <a:pt x="6281" y="10171"/>
                    <a:pt x="6281" y="9886"/>
                  </a:cubicBezTo>
                  <a:lnTo>
                    <a:pt x="6281" y="6246"/>
                  </a:lnTo>
                  <a:cubicBezTo>
                    <a:pt x="6281" y="6121"/>
                    <a:pt x="6174" y="6032"/>
                    <a:pt x="6049" y="6032"/>
                  </a:cubicBezTo>
                  <a:cubicBezTo>
                    <a:pt x="5942" y="6032"/>
                    <a:pt x="5835" y="6121"/>
                    <a:pt x="5835" y="6246"/>
                  </a:cubicBezTo>
                  <a:lnTo>
                    <a:pt x="5835" y="8654"/>
                  </a:lnTo>
                  <a:lnTo>
                    <a:pt x="5157" y="8654"/>
                  </a:lnTo>
                  <a:cubicBezTo>
                    <a:pt x="4871" y="8654"/>
                    <a:pt x="4639" y="8422"/>
                    <a:pt x="4639" y="8137"/>
                  </a:cubicBezTo>
                  <a:lnTo>
                    <a:pt x="4639" y="1821"/>
                  </a:lnTo>
                  <a:lnTo>
                    <a:pt x="6370" y="1821"/>
                  </a:lnTo>
                  <a:cubicBezTo>
                    <a:pt x="7030" y="1821"/>
                    <a:pt x="7583" y="2320"/>
                    <a:pt x="7655" y="2980"/>
                  </a:cubicBezTo>
                  <a:cubicBezTo>
                    <a:pt x="7691" y="3355"/>
                    <a:pt x="7726" y="3766"/>
                    <a:pt x="7798" y="4212"/>
                  </a:cubicBezTo>
                  <a:cubicBezTo>
                    <a:pt x="7814" y="4324"/>
                    <a:pt x="7902" y="4393"/>
                    <a:pt x="8010" y="4393"/>
                  </a:cubicBezTo>
                  <a:cubicBezTo>
                    <a:pt x="8022" y="4393"/>
                    <a:pt x="8035" y="4392"/>
                    <a:pt x="8047" y="4390"/>
                  </a:cubicBezTo>
                  <a:cubicBezTo>
                    <a:pt x="8154" y="4372"/>
                    <a:pt x="8244" y="4265"/>
                    <a:pt x="8226" y="4140"/>
                  </a:cubicBezTo>
                  <a:cubicBezTo>
                    <a:pt x="8172" y="3712"/>
                    <a:pt x="8119" y="3302"/>
                    <a:pt x="8083" y="2945"/>
                  </a:cubicBezTo>
                  <a:cubicBezTo>
                    <a:pt x="7994" y="2053"/>
                    <a:pt x="7262" y="1392"/>
                    <a:pt x="6370" y="1392"/>
                  </a:cubicBezTo>
                  <a:lnTo>
                    <a:pt x="6085" y="1392"/>
                  </a:lnTo>
                  <a:lnTo>
                    <a:pt x="6085" y="1178"/>
                  </a:lnTo>
                  <a:cubicBezTo>
                    <a:pt x="6085" y="929"/>
                    <a:pt x="5888" y="732"/>
                    <a:pt x="5639" y="697"/>
                  </a:cubicBezTo>
                  <a:lnTo>
                    <a:pt x="5639" y="215"/>
                  </a:lnTo>
                  <a:cubicBezTo>
                    <a:pt x="5639" y="90"/>
                    <a:pt x="5549" y="1"/>
                    <a:pt x="5425" y="1"/>
                  </a:cubicBezTo>
                  <a:cubicBezTo>
                    <a:pt x="5300" y="1"/>
                    <a:pt x="5210" y="90"/>
                    <a:pt x="5210" y="215"/>
                  </a:cubicBezTo>
                  <a:lnTo>
                    <a:pt x="5210" y="679"/>
                  </a:lnTo>
                  <a:lnTo>
                    <a:pt x="4479" y="679"/>
                  </a:lnTo>
                  <a:lnTo>
                    <a:pt x="4479" y="215"/>
                  </a:lnTo>
                  <a:cubicBezTo>
                    <a:pt x="4479" y="90"/>
                    <a:pt x="4372" y="1"/>
                    <a:pt x="4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7" name="Google Shape;477;p45"/>
            <p:cNvSpPr/>
            <p:nvPr/>
          </p:nvSpPr>
          <p:spPr>
            <a:xfrm>
              <a:off x="2327050" y="2866175"/>
              <a:ext cx="11175" cy="11175"/>
            </a:xfrm>
            <a:custGeom>
              <a:avLst/>
              <a:gdLst/>
              <a:ahLst/>
              <a:cxnLst/>
              <a:rect l="l" t="t" r="r" b="b"/>
              <a:pathLst>
                <a:path w="447" h="447" extrusionOk="0">
                  <a:moveTo>
                    <a:pt x="214" y="1"/>
                  </a:moveTo>
                  <a:cubicBezTo>
                    <a:pt x="89" y="1"/>
                    <a:pt x="0" y="108"/>
                    <a:pt x="0" y="233"/>
                  </a:cubicBezTo>
                  <a:cubicBezTo>
                    <a:pt x="0" y="340"/>
                    <a:pt x="89" y="447"/>
                    <a:pt x="214" y="447"/>
                  </a:cubicBezTo>
                  <a:cubicBezTo>
                    <a:pt x="339" y="447"/>
                    <a:pt x="446" y="340"/>
                    <a:pt x="446" y="233"/>
                  </a:cubicBezTo>
                  <a:cubicBezTo>
                    <a:pt x="446" y="108"/>
                    <a:pt x="339"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8" name="Google Shape;478;p45"/>
            <p:cNvSpPr/>
            <p:nvPr/>
          </p:nvSpPr>
          <p:spPr>
            <a:xfrm>
              <a:off x="2327050" y="2885825"/>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46"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45"/>
            <p:cNvSpPr/>
            <p:nvPr/>
          </p:nvSpPr>
          <p:spPr>
            <a:xfrm>
              <a:off x="2327050" y="2905000"/>
              <a:ext cx="11175" cy="10725"/>
            </a:xfrm>
            <a:custGeom>
              <a:avLst/>
              <a:gdLst/>
              <a:ahLst/>
              <a:cxnLst/>
              <a:rect l="l" t="t" r="r" b="b"/>
              <a:pathLst>
                <a:path w="447" h="429" extrusionOk="0">
                  <a:moveTo>
                    <a:pt x="214" y="0"/>
                  </a:moveTo>
                  <a:cubicBezTo>
                    <a:pt x="89" y="0"/>
                    <a:pt x="0" y="89"/>
                    <a:pt x="0" y="214"/>
                  </a:cubicBezTo>
                  <a:cubicBezTo>
                    <a:pt x="0" y="339"/>
                    <a:pt x="89" y="428"/>
                    <a:pt x="214" y="428"/>
                  </a:cubicBezTo>
                  <a:cubicBezTo>
                    <a:pt x="339" y="428"/>
                    <a:pt x="428" y="339"/>
                    <a:pt x="446" y="214"/>
                  </a:cubicBezTo>
                  <a:cubicBezTo>
                    <a:pt x="446" y="89"/>
                    <a:pt x="339"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6" name="Subtitle 15"/>
          <p:cNvSpPr txBox="1">
            <a:spLocks/>
          </p:cNvSpPr>
          <p:nvPr/>
        </p:nvSpPr>
        <p:spPr>
          <a:xfrm>
            <a:off x="1066800" y="1276350"/>
            <a:ext cx="6858000" cy="3867150"/>
          </a:xfrm>
          <a:prstGeom prst="rect">
            <a:avLst/>
          </a:prstGeom>
          <a:ln w="38100" cap="flat" cmpd="sng" algn="ctr">
            <a:solidFill>
              <a:schemeClr val="accent1">
                <a:lumMod val="90000"/>
              </a:schemeClr>
            </a:solidFill>
            <a:prstDash val="solid"/>
          </a:ln>
        </p:spPr>
        <p:style>
          <a:lnRef idx="3">
            <a:schemeClr val="lt1"/>
          </a:lnRef>
          <a:fillRef idx="1">
            <a:schemeClr val="accent2"/>
          </a:fillRef>
          <a:effectRef idx="1">
            <a:schemeClr val="accent2"/>
          </a:effectRef>
          <a:fontRef idx="minor">
            <a:schemeClr val="lt1"/>
          </a:fontRef>
        </p:style>
        <p:txBody>
          <a:bodyPr/>
          <a:lstStyle/>
          <a:p>
            <a:pPr lvl="0">
              <a:buClr>
                <a:schemeClr val="dk1"/>
              </a:buClr>
              <a:buSzPts val="3600"/>
            </a:pPr>
            <a:r>
              <a:rPr lang="en-US" sz="1800" u="sng" dirty="0">
                <a:solidFill>
                  <a:schemeClr val="accent6"/>
                </a:solidFill>
                <a:latin typeface="Space Grotesk"/>
                <a:ea typeface="Space Grotesk"/>
                <a:cs typeface="Space Grotesk"/>
                <a:sym typeface="Space Grotesk"/>
              </a:rPr>
              <a:t>Competitor 3</a:t>
            </a:r>
            <a:r>
              <a:rPr lang="en-US" sz="2000" dirty="0">
                <a:solidFill>
                  <a:schemeClr val="accent6"/>
                </a:solidFill>
                <a:latin typeface="Space Grotesk"/>
                <a:ea typeface="Space Grotesk"/>
                <a:cs typeface="Space Grotesk"/>
                <a:sym typeface="Space Grotesk"/>
              </a:rPr>
              <a:t>:-                     </a:t>
            </a:r>
            <a:r>
              <a:rPr lang="en-US" sz="2000" u="sng" dirty="0">
                <a:solidFill>
                  <a:schemeClr val="accent6"/>
                </a:solidFill>
                <a:latin typeface="Space Grotesk"/>
                <a:ea typeface="Space Grotesk"/>
                <a:cs typeface="Space Grotesk"/>
                <a:sym typeface="Space Grotesk"/>
              </a:rPr>
              <a:t>MYNTRA</a:t>
            </a:r>
            <a:endParaRPr lang="en-US" sz="1800" u="sng" dirty="0">
              <a:solidFill>
                <a:schemeClr val="accent6"/>
              </a:solidFill>
              <a:latin typeface="Space Grotesk"/>
              <a:ea typeface="Space Grotesk"/>
              <a:cs typeface="Space Grotesk"/>
              <a:sym typeface="Space Grotesk"/>
            </a:endParaRPr>
          </a:p>
          <a:p>
            <a:pPr lvl="0">
              <a:buClr>
                <a:schemeClr val="dk1"/>
              </a:buClr>
              <a:buSzPts val="3600"/>
            </a:pPr>
            <a:r>
              <a:rPr lang="en-US" sz="1800" b="1" dirty="0">
                <a:solidFill>
                  <a:schemeClr val="accent6"/>
                </a:solidFill>
                <a:latin typeface="Space Grotesk"/>
                <a:ea typeface="Space Grotesk"/>
                <a:cs typeface="Space Grotesk"/>
                <a:sym typeface="Space Grotesk"/>
              </a:rPr>
              <a:t>USP</a:t>
            </a:r>
            <a:r>
              <a:rPr lang="en-US" sz="1800" dirty="0">
                <a:solidFill>
                  <a:schemeClr val="accent6"/>
                </a:solidFill>
                <a:latin typeface="Space Grotesk"/>
                <a:ea typeface="Space Grotesk"/>
                <a:cs typeface="Space Grotesk"/>
                <a:sym typeface="Space Grotesk"/>
              </a:rPr>
              <a:t>:- </a:t>
            </a:r>
            <a:r>
              <a:rPr lang="en-US" dirty="0">
                <a:solidFill>
                  <a:schemeClr val="accent6"/>
                </a:solidFill>
                <a:latin typeface="Space Grotesk"/>
                <a:ea typeface="Space Grotesk"/>
                <a:cs typeface="Space Grotesk"/>
                <a:sym typeface="Space Grotesk"/>
              </a:rPr>
              <a:t>Myntra's unique selling proposition is its wide range of fashion and lifestyle products available online, with a focus on trendy and affordable options, along with convenient shopping features and personalized recommendations.</a:t>
            </a:r>
            <a:endParaRPr lang="en-US" dirty="0"/>
          </a:p>
          <a:p>
            <a:pPr lvl="0">
              <a:buClr>
                <a:schemeClr val="dk1"/>
              </a:buClr>
              <a:buSzPts val="3600"/>
            </a:pPr>
            <a:r>
              <a:rPr lang="en-US" sz="1800" b="1" dirty="0"/>
              <a:t>SWOT Analysis:-</a:t>
            </a:r>
          </a:p>
          <a:p>
            <a:pPr lvl="0">
              <a:buClr>
                <a:schemeClr val="dk1"/>
              </a:buClr>
              <a:buSzPts val="3600"/>
            </a:pPr>
            <a:endParaRPr lang="en-US" dirty="0">
              <a:solidFill>
                <a:schemeClr val="accent6"/>
              </a:solidFill>
              <a:latin typeface="Space Grotesk"/>
              <a:ea typeface="Space Grotesk"/>
              <a:cs typeface="Space Grotesk"/>
              <a:sym typeface="Space Grotesk"/>
            </a:endParaRPr>
          </a:p>
          <a:p>
            <a:pPr lvl="0">
              <a:buClr>
                <a:schemeClr val="dk1"/>
              </a:buClr>
              <a:buSzPts val="3600"/>
            </a:pPr>
            <a:endParaRPr lang="en-US" dirty="0">
              <a:solidFill>
                <a:schemeClr val="accent6"/>
              </a:solidFill>
              <a:latin typeface="Space Grotesk"/>
              <a:ea typeface="Space Grotesk"/>
              <a:cs typeface="Space Grotesk"/>
              <a:sym typeface="Space Grotesk"/>
            </a:endParaRPr>
          </a:p>
        </p:txBody>
      </p:sp>
      <p:graphicFrame>
        <p:nvGraphicFramePr>
          <p:cNvPr id="29" name="Table 28"/>
          <p:cNvGraphicFramePr>
            <a:graphicFrameLocks noGrp="1"/>
          </p:cNvGraphicFramePr>
          <p:nvPr/>
        </p:nvGraphicFramePr>
        <p:xfrm>
          <a:off x="1066800" y="2693671"/>
          <a:ext cx="6858000" cy="2468880"/>
        </p:xfrm>
        <a:graphic>
          <a:graphicData uri="http://schemas.openxmlformats.org/drawingml/2006/table">
            <a:tbl>
              <a:tblPr firstRow="1" bandRow="1">
                <a:tableStyleId>{7E9639D4-E3E2-4D34-9284-5A2195B3D0D7}</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333133">
                <a:tc>
                  <a:txBody>
                    <a:bodyPr/>
                    <a:lstStyle/>
                    <a:p>
                      <a:pPr algn="ctr"/>
                      <a:r>
                        <a:rPr lang="en-US" sz="1600" dirty="0">
                          <a:solidFill>
                            <a:sysClr val="windowText" lastClr="000000"/>
                          </a:solidFill>
                          <a:effectLst>
                            <a:glow rad="101600">
                              <a:schemeClr val="accent2">
                                <a:satMod val="175000"/>
                                <a:alpha val="40000"/>
                              </a:schemeClr>
                            </a:glow>
                          </a:effectLst>
                        </a:rPr>
                        <a:t>Strengths</a:t>
                      </a:r>
                    </a:p>
                  </a:txBody>
                  <a:tcPr>
                    <a:lnR w="38100" cap="flat" cmpd="sng" algn="ctr">
                      <a:solidFill>
                        <a:schemeClr val="tx1">
                          <a:lumMod val="75000"/>
                        </a:schemeClr>
                      </a:solidFill>
                      <a:prstDash val="solid"/>
                      <a:round/>
                      <a:headEnd type="none" w="med" len="med"/>
                      <a:tailEnd type="none" w="med" len="med"/>
                    </a:lnR>
                    <a:lnB w="38100" cap="flat" cmpd="sng" algn="ctr">
                      <a:solidFill>
                        <a:schemeClr val="tx1">
                          <a:lumMod val="75000"/>
                        </a:schemeClr>
                      </a:solidFill>
                      <a:prstDash val="solid"/>
                      <a:round/>
                      <a:headEnd type="none" w="med" len="med"/>
                      <a:tailEnd type="none" w="med" len="med"/>
                    </a:lnB>
                  </a:tcPr>
                </a:tc>
                <a:tc>
                  <a:txBody>
                    <a:bodyPr/>
                    <a:lstStyle/>
                    <a:p>
                      <a:pPr algn="ctr"/>
                      <a:r>
                        <a:rPr lang="en-US" sz="1600" dirty="0">
                          <a:ln>
                            <a:solidFill>
                              <a:sysClr val="windowText" lastClr="000000"/>
                            </a:solidFill>
                          </a:ln>
                          <a:solidFill>
                            <a:sysClr val="windowText" lastClr="000000"/>
                          </a:solidFill>
                          <a:effectLst>
                            <a:glow rad="101600">
                              <a:schemeClr val="accent2">
                                <a:satMod val="175000"/>
                                <a:alpha val="40000"/>
                              </a:schemeClr>
                            </a:glow>
                          </a:effectLst>
                        </a:rPr>
                        <a:t>Weakness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Opportunities</a:t>
                      </a: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lgn="ctr"/>
                      <a:r>
                        <a:rPr lang="en-US" dirty="0">
                          <a:solidFill>
                            <a:sysClr val="windowText" lastClr="000000"/>
                          </a:solidFill>
                          <a:effectLst>
                            <a:glow rad="101600">
                              <a:schemeClr val="accent2">
                                <a:satMod val="175000"/>
                                <a:alpha val="40000"/>
                              </a:schemeClr>
                            </a:glow>
                          </a:effectLst>
                        </a:rPr>
                        <a:t>Threats</a:t>
                      </a: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2105267">
                <a:tc>
                  <a:txBody>
                    <a:bodyPr/>
                    <a:lstStyle/>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Merger with flipkart has increased its strength and capacity</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Retention of its independence even after merger.</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Offering of  more than 1.5 lakhs products with over 1000 brands</a:t>
                      </a:r>
                    </a:p>
                    <a:p>
                      <a:pPr>
                        <a:buClr>
                          <a:schemeClr val="bg1"/>
                        </a:buClr>
                        <a:buFont typeface="Arial" pitchFamily="34" charset="0"/>
                        <a:buNone/>
                      </a:pPr>
                      <a:endParaRPr lang="en-US" dirty="0">
                        <a:solidFill>
                          <a:schemeClr val="bg1"/>
                        </a:solidFill>
                      </a:endParaRPr>
                    </a:p>
                  </a:txBody>
                  <a:tcPr>
                    <a:lnR w="38100" cap="flat" cmpd="sng" algn="ctr">
                      <a:solidFill>
                        <a:schemeClr val="tx1">
                          <a:lumMod val="75000"/>
                        </a:schemeClr>
                      </a:solidFill>
                      <a:prstDash val="solid"/>
                      <a:round/>
                      <a:headEnd type="none" w="med" len="med"/>
                      <a:tailEnd type="none" w="med" len="med"/>
                    </a:lnR>
                    <a:lnT w="38100" cap="flat" cmpd="sng" algn="ctr">
                      <a:solidFill>
                        <a:schemeClr val="tx1">
                          <a:lumMod val="75000"/>
                        </a:scheme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
                          <a:schemeClr val="bg1"/>
                        </a:buClr>
                        <a:buSzTx/>
                        <a:buFont typeface="Arial" pitchFamily="34" charset="0"/>
                        <a:buChar char="•"/>
                        <a:tabLst/>
                        <a:defRPr/>
                      </a:pPr>
                      <a:r>
                        <a:rPr lang="en-US" sz="1400" b="0" i="0" u="none" strike="noStrike" cap="none" dirty="0">
                          <a:solidFill>
                            <a:schemeClr val="bg1"/>
                          </a:solidFill>
                          <a:latin typeface="+mn-lt"/>
                          <a:ea typeface="+mn-ea"/>
                          <a:cs typeface="+mn-cs"/>
                          <a:sym typeface="Arial"/>
                        </a:rPr>
                        <a:t>Intense competition means limited market share growth</a:t>
                      </a:r>
                    </a:p>
                    <a:p>
                      <a:pPr>
                        <a:buClr>
                          <a:schemeClr val="bg1"/>
                        </a:buClr>
                        <a:buFont typeface="Arial" pitchFamily="34" charset="0"/>
                        <a:buChar char="•"/>
                      </a:pPr>
                      <a:endParaRPr lang="en-US" sz="1400"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Selling private labels can increase their margin</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Bridal collection to tap the big wedding market in India</a:t>
                      </a:r>
                    </a:p>
                    <a:p>
                      <a:pPr>
                        <a:buClr>
                          <a:schemeClr val="bg1"/>
                        </a:buClr>
                        <a:buFont typeface="Arial" pitchFamily="34" charset="0"/>
                        <a:buChar char="•"/>
                      </a:pPr>
                      <a:r>
                        <a:rPr lang="en-US" sz="1200" b="0" i="0" u="none" strike="noStrike" cap="none" dirty="0">
                          <a:solidFill>
                            <a:schemeClr val="bg1"/>
                          </a:solidFill>
                          <a:latin typeface="+mn-lt"/>
                          <a:ea typeface="+mn-ea"/>
                          <a:cs typeface="+mn-cs"/>
                          <a:sym typeface="Arial"/>
                        </a:rPr>
                        <a:t>Expansion into global markets can boost business</a:t>
                      </a:r>
                    </a:p>
                    <a:p>
                      <a:pPr>
                        <a:buClr>
                          <a:schemeClr val="bg1"/>
                        </a:buClr>
                        <a:buFont typeface="Arial" pitchFamily="34" charset="0"/>
                        <a:buNone/>
                      </a:pPr>
                      <a:endParaRPr lang="en-US" dirty="0">
                        <a:solidFill>
                          <a:schemeClr val="bg1"/>
                        </a:solidFill>
                      </a:endParaRPr>
                    </a:p>
                  </a:txBody>
                  <a:tcPr>
                    <a:lnL w="38100" cap="flat" cmpd="sng" algn="ctr">
                      <a:solidFill>
                        <a:schemeClr val="tx1">
                          <a:lumMod val="75000"/>
                        </a:schemeClr>
                      </a:solidFill>
                      <a:prstDash val="solid"/>
                      <a:round/>
                      <a:headEnd type="none" w="med" len="med"/>
                      <a:tailEnd type="none" w="med" len="med"/>
                    </a:lnL>
                    <a:lnR w="38100" cap="flat" cmpd="sng" algn="ctr">
                      <a:solidFill>
                        <a:schemeClr val="tx1">
                          <a:lumMod val="75000"/>
                        </a:schemeClr>
                      </a:solidFill>
                      <a:prstDash val="solid"/>
                      <a:round/>
                      <a:headEnd type="none" w="med" len="med"/>
                      <a:tailEnd type="none" w="med" len="med"/>
                    </a:lnR>
                  </a:tcPr>
                </a:tc>
                <a:tc>
                  <a:txBody>
                    <a:bodyPr/>
                    <a:lstStyle/>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Global competitors like Amazon slowly making its foray</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Fashion segment is becoming popular leading to increased competition</a:t>
                      </a:r>
                    </a:p>
                    <a:p>
                      <a:pPr>
                        <a:buClr>
                          <a:schemeClr val="bg1"/>
                        </a:buClr>
                        <a:buFont typeface="Arial" pitchFamily="34" charset="0"/>
                        <a:buChar char="•"/>
                      </a:pPr>
                      <a:r>
                        <a:rPr lang="en-US" sz="1100" b="0" i="0" u="none" strike="noStrike" cap="none" dirty="0">
                          <a:solidFill>
                            <a:schemeClr val="bg1"/>
                          </a:solidFill>
                          <a:latin typeface="+mn-lt"/>
                          <a:ea typeface="+mn-ea"/>
                          <a:cs typeface="+mn-cs"/>
                          <a:sym typeface="Arial"/>
                        </a:rPr>
                        <a:t>Economic fluctuations and unfavorable </a:t>
                      </a:r>
                      <a:r>
                        <a:rPr lang="en-US" sz="1100" b="0" i="0" u="none" strike="noStrike" cap="none" dirty="0" err="1">
                          <a:solidFill>
                            <a:schemeClr val="bg1"/>
                          </a:solidFill>
                          <a:latin typeface="+mn-lt"/>
                          <a:ea typeface="+mn-ea"/>
                          <a:cs typeface="+mn-cs"/>
                          <a:sym typeface="Arial"/>
                        </a:rPr>
                        <a:t>govt</a:t>
                      </a:r>
                      <a:r>
                        <a:rPr lang="en-US" sz="1100" b="0" i="0" u="none" strike="noStrike" cap="none" dirty="0">
                          <a:solidFill>
                            <a:schemeClr val="bg1"/>
                          </a:solidFill>
                          <a:latin typeface="+mn-lt"/>
                          <a:ea typeface="+mn-ea"/>
                          <a:cs typeface="+mn-cs"/>
                          <a:sym typeface="Arial"/>
                        </a:rPr>
                        <a:t> policies</a:t>
                      </a:r>
                    </a:p>
                    <a:p>
                      <a:pPr>
                        <a:buClr>
                          <a:schemeClr val="bg1"/>
                        </a:buClr>
                        <a:buFont typeface="Arial" pitchFamily="34" charset="0"/>
                        <a:buNone/>
                      </a:pPr>
                      <a:endParaRPr lang="en-US" sz="1200" dirty="0">
                        <a:solidFill>
                          <a:schemeClr val="bg1"/>
                        </a:solidFill>
                      </a:endParaRPr>
                    </a:p>
                  </a:txBody>
                  <a:tcPr>
                    <a:lnL w="38100" cap="flat" cmpd="sng" algn="ctr">
                      <a:solidFill>
                        <a:schemeClr val="tx1">
                          <a:lumMod val="75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SEO AUDIT OF ALLEN SOLLY</a:t>
            </a:r>
            <a:endParaRPr b="1" u="sng"/>
          </a:p>
        </p:txBody>
      </p:sp>
      <p:pic>
        <p:nvPicPr>
          <p:cNvPr id="1026" name="Picture 2"/>
          <p:cNvPicPr>
            <a:picLocks noChangeAspect="1" noChangeArrowheads="1"/>
          </p:cNvPicPr>
          <p:nvPr/>
        </p:nvPicPr>
        <p:blipFill>
          <a:blip r:embed="rId3"/>
          <a:srcRect/>
          <a:stretch>
            <a:fillRect/>
          </a:stretch>
        </p:blipFill>
        <p:spPr bwMode="auto">
          <a:xfrm>
            <a:off x="533400" y="1428750"/>
            <a:ext cx="14478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7" name="Picture 3"/>
          <p:cNvPicPr>
            <a:picLocks noChangeAspect="1" noChangeArrowheads="1"/>
          </p:cNvPicPr>
          <p:nvPr/>
        </p:nvPicPr>
        <p:blipFill>
          <a:blip r:embed="rId4"/>
          <a:srcRect/>
          <a:stretch>
            <a:fillRect/>
          </a:stretch>
        </p:blipFill>
        <p:spPr bwMode="auto">
          <a:xfrm>
            <a:off x="22098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p:cNvPicPr>
            <a:picLocks noChangeAspect="1" noChangeArrowheads="1"/>
          </p:cNvPicPr>
          <p:nvPr/>
        </p:nvPicPr>
        <p:blipFill>
          <a:blip r:embed="rId5"/>
          <a:srcRect/>
          <a:stretch>
            <a:fillRect/>
          </a:stretch>
        </p:blipFill>
        <p:spPr bwMode="auto">
          <a:xfrm>
            <a:off x="3886200" y="1428750"/>
            <a:ext cx="1338261"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9" name="Picture 5"/>
          <p:cNvPicPr>
            <a:picLocks noChangeAspect="1" noChangeArrowheads="1"/>
          </p:cNvPicPr>
          <p:nvPr/>
        </p:nvPicPr>
        <p:blipFill>
          <a:blip r:embed="rId6"/>
          <a:srcRect/>
          <a:stretch>
            <a:fillRect/>
          </a:stretch>
        </p:blipFill>
        <p:spPr bwMode="auto">
          <a:xfrm>
            <a:off x="5562600" y="1428750"/>
            <a:ext cx="13716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p:cNvPicPr>
            <a:picLocks noChangeAspect="1" noChangeArrowheads="1"/>
          </p:cNvPicPr>
          <p:nvPr/>
        </p:nvPicPr>
        <p:blipFill>
          <a:blip r:embed="rId7"/>
          <a:srcRect/>
          <a:stretch>
            <a:fillRect/>
          </a:stretch>
        </p:blipFill>
        <p:spPr bwMode="auto">
          <a:xfrm>
            <a:off x="7162800" y="1428750"/>
            <a:ext cx="1524000"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Urban Clothing Brand Pitch Deck by Slidesgo">
  <a:themeElements>
    <a:clrScheme name="Simple Light">
      <a:dk1>
        <a:srgbClr val="B8A5E3"/>
      </a:dk1>
      <a:lt1>
        <a:srgbClr val="FFFFFF"/>
      </a:lt1>
      <a:dk2>
        <a:srgbClr val="7496F9"/>
      </a:dk2>
      <a:lt2>
        <a:srgbClr val="F5BD53"/>
      </a:lt2>
      <a:accent1>
        <a:srgbClr val="EFDFF4"/>
      </a:accent1>
      <a:accent2>
        <a:srgbClr val="19191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1585</Words>
  <Application>Microsoft Office PowerPoint</Application>
  <PresentationFormat>On-screen Show (16:9)</PresentationFormat>
  <Paragraphs>284</Paragraphs>
  <Slides>21</Slides>
  <Notes>20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Urban Clothing Brand Pitch Deck by Slidesgo</vt:lpstr>
      <vt:lpstr>ALLEN SOLLY</vt:lpstr>
      <vt:lpstr>Brand study</vt:lpstr>
      <vt:lpstr>Brand Study</vt:lpstr>
      <vt:lpstr>Brand Study</vt:lpstr>
      <vt:lpstr>Buyer’s / Audience’s persona</vt:lpstr>
      <vt:lpstr>Competitor Analysis</vt:lpstr>
      <vt:lpstr>Competitor Analysis</vt:lpstr>
      <vt:lpstr>Competitor Analysis</vt:lpstr>
      <vt:lpstr>SEO AUDIT OF ALLEN SOLLY</vt:lpstr>
      <vt:lpstr>SEO AUDIT OF ALLEN SOLLY</vt:lpstr>
      <vt:lpstr>SEO AUDIT OF ALLEN SOLLY</vt:lpstr>
      <vt:lpstr>KEYWORD RESEARCH</vt:lpstr>
      <vt:lpstr>KEYWORD RESEARCH</vt:lpstr>
      <vt:lpstr>CONTENT CALENDER</vt:lpstr>
      <vt:lpstr>MARKETING STRATEGIES</vt:lpstr>
      <vt:lpstr>INSTAGRAM STORY</vt:lpstr>
      <vt:lpstr>INSTAGRAM STORY</vt:lpstr>
      <vt:lpstr>POSTER</vt:lpstr>
      <vt:lpstr>ALLEN SOLLY</vt:lpstr>
      <vt:lpstr>TEAM MEMBERS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ALLEN SOLLY</dc:title>
  <dc:creator>user</dc:creator>
  <cp:lastModifiedBy>Soniakolli70@gmail.com</cp:lastModifiedBy>
  <cp:revision>63</cp:revision>
  <dcterms:modified xsi:type="dcterms:W3CDTF">2023-10-16T11:17:41Z</dcterms:modified>
</cp:coreProperties>
</file>